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69" r:id="rId4"/>
    <p:sldId id="274" r:id="rId5"/>
    <p:sldId id="258" r:id="rId6"/>
    <p:sldId id="273" r:id="rId7"/>
    <p:sldId id="277" r:id="rId8"/>
    <p:sldId id="280" r:id="rId9"/>
    <p:sldId id="272" r:id="rId10"/>
    <p:sldId id="275" r:id="rId11"/>
    <p:sldId id="259" r:id="rId12"/>
    <p:sldId id="261" r:id="rId13"/>
    <p:sldId id="260" r:id="rId14"/>
    <p:sldId id="278" r:id="rId15"/>
    <p:sldId id="263" r:id="rId16"/>
    <p:sldId id="271" r:id="rId17"/>
    <p:sldId id="27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gif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lass39.ru/" TargetMode="External"/><Relationship Id="rId2" Type="http://schemas.openxmlformats.org/officeDocument/2006/relationships/hyperlink" Target="http://www.flystarlady.ru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13" Type="http://schemas.openxmlformats.org/officeDocument/2006/relationships/image" Target="../media/image22.jpeg"/><Relationship Id="rId18" Type="http://schemas.openxmlformats.org/officeDocument/2006/relationships/image" Target="../media/image27.png"/><Relationship Id="rId3" Type="http://schemas.openxmlformats.org/officeDocument/2006/relationships/image" Target="../media/image14.jpeg"/><Relationship Id="rId7" Type="http://schemas.openxmlformats.org/officeDocument/2006/relationships/image" Target="../media/image16.gif"/><Relationship Id="rId12" Type="http://schemas.openxmlformats.org/officeDocument/2006/relationships/image" Target="../media/image21.jpeg"/><Relationship Id="rId17" Type="http://schemas.openxmlformats.org/officeDocument/2006/relationships/image" Target="../media/image26.png"/><Relationship Id="rId2" Type="http://schemas.openxmlformats.org/officeDocument/2006/relationships/image" Target="../media/image13.png"/><Relationship Id="rId16" Type="http://schemas.openxmlformats.org/officeDocument/2006/relationships/image" Target="../media/image25.gif"/><Relationship Id="rId20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11" Type="http://schemas.openxmlformats.org/officeDocument/2006/relationships/image" Target="../media/image20.jpeg"/><Relationship Id="rId5" Type="http://schemas.openxmlformats.org/officeDocument/2006/relationships/image" Target="../media/image11.jpeg"/><Relationship Id="rId15" Type="http://schemas.openxmlformats.org/officeDocument/2006/relationships/image" Target="../media/image24.jpeg"/><Relationship Id="rId10" Type="http://schemas.openxmlformats.org/officeDocument/2006/relationships/image" Target="../media/image19.jpeg"/><Relationship Id="rId19" Type="http://schemas.openxmlformats.org/officeDocument/2006/relationships/image" Target="../media/image28.jpeg"/><Relationship Id="rId4" Type="http://schemas.openxmlformats.org/officeDocument/2006/relationships/image" Target="../media/image12.jpeg"/><Relationship Id="rId9" Type="http://schemas.openxmlformats.org/officeDocument/2006/relationships/image" Target="../media/image18.gif"/><Relationship Id="rId1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.jpe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8144" y="3717032"/>
            <a:ext cx="3086055" cy="2736303"/>
          </a:xfrm>
          <a:prstGeom prst="rect">
            <a:avLst/>
          </a:prstGeom>
        </p:spPr>
      </p:pic>
      <p:pic>
        <p:nvPicPr>
          <p:cNvPr id="7" name="Рисунок 6" descr="i.jpe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2100" y="3890112"/>
            <a:ext cx="3104773" cy="2442422"/>
          </a:xfrm>
          <a:prstGeom prst="rect">
            <a:avLst/>
          </a:prstGeom>
        </p:spPr>
      </p:pic>
      <p:pic>
        <p:nvPicPr>
          <p:cNvPr id="9" name="Рисунок 8" descr="i.jpe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624" y="5445224"/>
            <a:ext cx="933450" cy="122872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 rot="282603">
            <a:off x="6552271" y="4120610"/>
            <a:ext cx="10983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</a:rPr>
              <a:t>ш</a:t>
            </a:r>
            <a:r>
              <a:rPr lang="ru-RU" sz="5400" b="1" cap="none" spc="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и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43608" y="4077072"/>
            <a:ext cx="10791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</a:rPr>
              <a:t>ж</a:t>
            </a:r>
            <a:r>
              <a:rPr lang="ru-RU" sz="5400" b="1" cap="none" spc="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и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13" name="Рисунок 12" descr="cveta-1198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520193">
            <a:off x="8381320" y="5717889"/>
            <a:ext cx="464437" cy="896363"/>
          </a:xfrm>
          <a:prstGeom prst="rect">
            <a:avLst/>
          </a:prstGeom>
        </p:spPr>
      </p:pic>
      <p:pic>
        <p:nvPicPr>
          <p:cNvPr id="14" name="Рисунок 13" descr="cvetok107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1003817">
            <a:off x="703116" y="6051484"/>
            <a:ext cx="638773" cy="730026"/>
          </a:xfrm>
          <a:prstGeom prst="rect">
            <a:avLst/>
          </a:prstGeom>
        </p:spPr>
      </p:pic>
      <p:pic>
        <p:nvPicPr>
          <p:cNvPr id="15" name="Рисунок 14" descr="cvetok44.gif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483768" y="5805264"/>
            <a:ext cx="745439" cy="797620"/>
          </a:xfrm>
          <a:prstGeom prst="rect">
            <a:avLst/>
          </a:prstGeom>
        </p:spPr>
      </p:pic>
      <p:pic>
        <p:nvPicPr>
          <p:cNvPr id="16" name="Рисунок 15" descr="cveta-1198.gif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rot="279857" flipH="1">
            <a:off x="42318" y="5105733"/>
            <a:ext cx="548681" cy="1063179"/>
          </a:xfrm>
          <a:prstGeom prst="rect">
            <a:avLst/>
          </a:prstGeom>
        </p:spPr>
      </p:pic>
      <p:pic>
        <p:nvPicPr>
          <p:cNvPr id="17" name="Рисунок 16" descr="cvetok44.gif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004048" y="5589240"/>
            <a:ext cx="745439" cy="797620"/>
          </a:xfrm>
          <a:prstGeom prst="rect">
            <a:avLst/>
          </a:prstGeom>
        </p:spPr>
      </p:pic>
      <p:pic>
        <p:nvPicPr>
          <p:cNvPr id="18" name="Рисунок 17" descr="cveta-1198.gif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 flipH="1">
            <a:off x="8244407" y="5943632"/>
            <a:ext cx="288031" cy="708783"/>
          </a:xfrm>
          <a:prstGeom prst="rect">
            <a:avLst/>
          </a:prstGeom>
        </p:spPr>
      </p:pic>
      <p:pic>
        <p:nvPicPr>
          <p:cNvPr id="19" name="Рисунок 18" descr="cvetok107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21270074" flipH="1">
            <a:off x="5757780" y="5903193"/>
            <a:ext cx="576063" cy="730026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75890" y="188640"/>
            <a:ext cx="852188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Monotype Corsiva" pitchFamily="66" charset="0"/>
              </a:rPr>
              <a:t>В гости к Звоночку и Шептуну.</a:t>
            </a:r>
          </a:p>
          <a:p>
            <a:pPr algn="ctr"/>
            <a:r>
              <a:rPr lang="ru-RU" sz="28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/>
                <a:latin typeface="Monotype Corsiva" pitchFamily="66" charset="0"/>
              </a:rPr>
              <a:t>(Сопоставление звуков  </a:t>
            </a:r>
            <a:r>
              <a:rPr lang="en-US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Monotype Corsiva" pitchFamily="66" charset="0"/>
              </a:rPr>
              <a:t>[</a:t>
            </a:r>
            <a:r>
              <a:rPr lang="ru-RU" sz="28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/>
                <a:latin typeface="Monotype Corsiva" pitchFamily="66" charset="0"/>
              </a:rPr>
              <a:t>ж </a:t>
            </a:r>
            <a:r>
              <a:rPr lang="en-US" sz="28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/>
                <a:latin typeface="Monotype Corsiva" pitchFamily="66" charset="0"/>
              </a:rPr>
              <a:t>]-[</a:t>
            </a:r>
            <a:r>
              <a:rPr lang="ru-RU" sz="2800" b="1" cap="none" spc="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/>
                <a:latin typeface="Monotype Corsiva" pitchFamily="66" charset="0"/>
              </a:rPr>
              <a:t>ш</a:t>
            </a:r>
            <a:r>
              <a:rPr lang="en-US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Monotype Corsiva" pitchFamily="66" charset="0"/>
              </a:rPr>
              <a:t>]</a:t>
            </a:r>
            <a:r>
              <a: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Monotype Corsiva" pitchFamily="66" charset="0"/>
              </a:rPr>
              <a:t>.</a:t>
            </a:r>
            <a:endParaRPr lang="ru-RU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effectLst/>
              <a:latin typeface="Monotype Corsiva" pitchFamily="66" charset="0"/>
            </a:endParaRPr>
          </a:p>
          <a:p>
            <a:pPr algn="ctr"/>
            <a:r>
              <a: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Monotype Corsiva" pitchFamily="66" charset="0"/>
              </a:rPr>
              <a:t>Чтение слов и предложений </a:t>
            </a:r>
          </a:p>
          <a:p>
            <a:pPr algn="ctr"/>
            <a:r>
              <a: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Monotype Corsiva" pitchFamily="66" charset="0"/>
              </a:rPr>
              <a:t>с сочетаниями </a:t>
            </a:r>
            <a:r>
              <a: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Monotype Corsiva" pitchFamily="66" charset="0"/>
              </a:rPr>
              <a:t>ЖИ-ШИ.</a:t>
            </a:r>
            <a:r>
              <a:rPr lang="en-US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Monotype Corsiva" pitchFamily="66" charset="0"/>
              </a:rPr>
              <a:t>}</a:t>
            </a:r>
            <a:endParaRPr lang="ru-RU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21" name="Рисунок 20" descr="i.jpeg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588224" y="5429250"/>
            <a:ext cx="1080120" cy="14287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86322120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zimaa-114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915816" y="404664"/>
            <a:ext cx="714375" cy="714375"/>
          </a:xfrm>
          <a:prstGeom prst="rect">
            <a:avLst/>
          </a:prstGeom>
        </p:spPr>
      </p:pic>
      <p:pic>
        <p:nvPicPr>
          <p:cNvPr id="4" name="Рисунок 3" descr="zimaa-114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779912" y="1772816"/>
            <a:ext cx="714375" cy="714375"/>
          </a:xfrm>
          <a:prstGeom prst="rect">
            <a:avLst/>
          </a:prstGeom>
        </p:spPr>
      </p:pic>
      <p:pic>
        <p:nvPicPr>
          <p:cNvPr id="5" name="Рисунок 4" descr="zimaa-114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452320" y="332656"/>
            <a:ext cx="714375" cy="714375"/>
          </a:xfrm>
          <a:prstGeom prst="rect">
            <a:avLst/>
          </a:prstGeom>
        </p:spPr>
      </p:pic>
      <p:pic>
        <p:nvPicPr>
          <p:cNvPr id="6" name="Рисунок 5" descr="zimaa-114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092280" y="2132856"/>
            <a:ext cx="714375" cy="714375"/>
          </a:xfrm>
          <a:prstGeom prst="rect">
            <a:avLst/>
          </a:prstGeom>
        </p:spPr>
      </p:pic>
      <p:pic>
        <p:nvPicPr>
          <p:cNvPr id="7" name="Рисунок 6" descr="zimaa-114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7544" y="1772816"/>
            <a:ext cx="714375" cy="714375"/>
          </a:xfrm>
          <a:prstGeom prst="rect">
            <a:avLst/>
          </a:prstGeom>
        </p:spPr>
      </p:pic>
      <p:pic>
        <p:nvPicPr>
          <p:cNvPr id="9" name="Рисунок 8" descr="i.jpe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228184" y="3645024"/>
            <a:ext cx="2376264" cy="2748795"/>
          </a:xfrm>
          <a:prstGeom prst="rect">
            <a:avLst/>
          </a:prstGeom>
        </p:spPr>
      </p:pic>
      <p:pic>
        <p:nvPicPr>
          <p:cNvPr id="10" name="Рисунок 9" descr="zimaa-114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87624" y="332656"/>
            <a:ext cx="714375" cy="714375"/>
          </a:xfrm>
          <a:prstGeom prst="rect">
            <a:avLst/>
          </a:prstGeom>
        </p:spPr>
      </p:pic>
      <p:pic>
        <p:nvPicPr>
          <p:cNvPr id="11" name="Рисунок 10" descr="zimaa-114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868144" y="476672"/>
            <a:ext cx="714375" cy="714375"/>
          </a:xfrm>
          <a:prstGeom prst="rect">
            <a:avLst/>
          </a:prstGeom>
        </p:spPr>
      </p:pic>
      <p:pic>
        <p:nvPicPr>
          <p:cNvPr id="12" name="Рисунок 11" descr="zimaa-114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95736" y="2348880"/>
            <a:ext cx="714375" cy="714375"/>
          </a:xfrm>
          <a:prstGeom prst="rect">
            <a:avLst/>
          </a:prstGeom>
        </p:spPr>
      </p:pic>
      <p:pic>
        <p:nvPicPr>
          <p:cNvPr id="13" name="Рисунок 12" descr="zimaa-114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148064" y="2276872"/>
            <a:ext cx="714375" cy="7143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508884"/>
            <a:ext cx="975657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не </a:t>
            </a:r>
            <a:r>
              <a:rPr kumimoji="0" lang="ru-RU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_ная</a:t>
            </a:r>
            <a:r>
              <a:rPr kumimoji="0" lang="ru-RU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    </a:t>
            </a:r>
            <a:r>
              <a:rPr kumimoji="0" lang="ru-RU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мётся</a:t>
            </a:r>
            <a:r>
              <a:rPr kumimoji="0" lang="ru-RU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 </a:t>
            </a:r>
            <a:r>
              <a:rPr kumimoji="0" lang="ru-RU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отва_</a:t>
            </a:r>
            <a:r>
              <a:rPr kumimoji="0" lang="ru-RU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ная</a:t>
            </a:r>
            <a:r>
              <a:rPr kumimoji="0" lang="ru-RU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подви_</a:t>
            </a:r>
            <a:r>
              <a:rPr kumimoji="0" lang="ru-RU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ная</a:t>
            </a:r>
            <a:r>
              <a:rPr kumimoji="0" lang="ru-RU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бе</a:t>
            </a:r>
            <a:r>
              <a:rPr kumimoji="0" lang="ru-RU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ит</a:t>
            </a:r>
            <a:r>
              <a:rPr kumimoji="0" lang="ru-RU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кру</a:t>
            </a:r>
            <a:r>
              <a:rPr kumimoji="0" lang="ru-RU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ится</a:t>
            </a:r>
            <a:endParaRPr kumimoji="0" lang="ru-RU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дви_</a:t>
            </a:r>
            <a:r>
              <a:rPr kumimoji="0" lang="ru-RU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ется</a:t>
            </a:r>
            <a:r>
              <a:rPr kumimoji="0" lang="ru-RU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 </a:t>
            </a:r>
            <a:r>
              <a:rPr kumimoji="0" lang="ru-RU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ло_</a:t>
            </a:r>
            <a:r>
              <a:rPr kumimoji="0" lang="ru-RU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итс</a:t>
            </a:r>
            <a:r>
              <a:rPr kumimoji="0" lang="ru-RU" sz="4800" b="0" i="0" u="none" strike="noStrike" cap="none" normalizeH="0" baseline="0" dirty="0" err="1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я</a:t>
            </a:r>
            <a:r>
              <a:rPr kumimoji="0" lang="ru-RU" sz="48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белосне_</a:t>
            </a:r>
            <a:r>
              <a:rPr kumimoji="0" lang="ru-RU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ная</a:t>
            </a:r>
            <a:endParaRPr kumimoji="0" lang="ru-RU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628800"/>
            <a:ext cx="56297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</a:rPr>
              <a:t>ж</a:t>
            </a:r>
            <a:endParaRPr lang="ru-RU" sz="4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56176" y="2348880"/>
            <a:ext cx="5629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</a:rPr>
              <a:t>ж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1628800"/>
            <a:ext cx="4876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</a:rPr>
              <a:t>ж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2348880"/>
            <a:ext cx="5629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</a:rPr>
              <a:t>ж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51920" y="2348880"/>
            <a:ext cx="5629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</a:rPr>
              <a:t>ж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56176" y="1628800"/>
            <a:ext cx="5629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</a:rPr>
              <a:t>ж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3717032"/>
            <a:ext cx="5629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</a:rPr>
              <a:t>ж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07904" y="3789040"/>
            <a:ext cx="5629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</a:rPr>
              <a:t>ж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668344" y="3789040"/>
            <a:ext cx="5629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</a:rPr>
              <a:t>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92442"/>
            <a:ext cx="8820473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Снежинки.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Снежинки не всегда бывают белыми. Бывали случаи, когда на земле выпадали снежинки красные, синего и  жёлтого цвета. Происходило это из-за присутствия пыльцы, которая</a:t>
            </a:r>
            <a:r>
              <a:rPr kumimoji="0" lang="ru-RU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находилась в воздухе перед тем, как начал</a:t>
            </a:r>
            <a:r>
              <a:rPr kumimoji="0" lang="ru-RU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падать снежок.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      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По снежинкам можно предсказывать погоду.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Если на землю падают маленькие снежинки, будет холодно.  Если падают большие снежинки, будет тепло.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zimaa-114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956376" y="3068960"/>
            <a:ext cx="714375" cy="714375"/>
          </a:xfrm>
          <a:prstGeom prst="rect">
            <a:avLst/>
          </a:prstGeom>
        </p:spPr>
      </p:pic>
      <p:pic>
        <p:nvPicPr>
          <p:cNvPr id="4" name="Рисунок 3" descr="zimaa-183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83568" y="404664"/>
            <a:ext cx="714375" cy="714375"/>
          </a:xfrm>
          <a:prstGeom prst="rect">
            <a:avLst/>
          </a:prstGeom>
        </p:spPr>
      </p:pic>
      <p:pic>
        <p:nvPicPr>
          <p:cNvPr id="5" name="Рисунок 4" descr="zimaa-215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164288" y="404664"/>
            <a:ext cx="476250" cy="476250"/>
          </a:xfrm>
          <a:prstGeom prst="rect">
            <a:avLst/>
          </a:prstGeom>
        </p:spPr>
      </p:pic>
      <p:pic>
        <p:nvPicPr>
          <p:cNvPr id="6" name="Рисунок 5" descr="zimaa-114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619672" y="5877272"/>
            <a:ext cx="714375" cy="714375"/>
          </a:xfrm>
          <a:prstGeom prst="rect">
            <a:avLst/>
          </a:prstGeom>
        </p:spPr>
      </p:pic>
      <p:pic>
        <p:nvPicPr>
          <p:cNvPr id="7" name="Рисунок 6" descr="zimaa-183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347864" y="5661248"/>
            <a:ext cx="714375" cy="714375"/>
          </a:xfrm>
          <a:prstGeom prst="rect">
            <a:avLst/>
          </a:prstGeom>
        </p:spPr>
      </p:pic>
      <p:pic>
        <p:nvPicPr>
          <p:cNvPr id="8" name="Рисунок 7" descr="zimaa-215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627784" y="6309320"/>
            <a:ext cx="332234" cy="332234"/>
          </a:xfrm>
          <a:prstGeom prst="rect">
            <a:avLst/>
          </a:prstGeom>
        </p:spPr>
      </p:pic>
      <p:pic>
        <p:nvPicPr>
          <p:cNvPr id="9" name="Рисунок 8" descr="zimaa-183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429625" y="1700808"/>
            <a:ext cx="714375" cy="714375"/>
          </a:xfrm>
          <a:prstGeom prst="rect">
            <a:avLst/>
          </a:prstGeom>
        </p:spPr>
      </p:pic>
      <p:pic>
        <p:nvPicPr>
          <p:cNvPr id="10" name="Рисунок 9" descr="zimaa-215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11560" y="6093296"/>
            <a:ext cx="476250" cy="476250"/>
          </a:xfrm>
          <a:prstGeom prst="rect">
            <a:avLst/>
          </a:prstGeom>
        </p:spPr>
      </p:pic>
      <p:pic>
        <p:nvPicPr>
          <p:cNvPr id="11" name="Рисунок 10" descr="zimaa-114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44008" y="6143625"/>
            <a:ext cx="714375" cy="714375"/>
          </a:xfrm>
          <a:prstGeom prst="rect">
            <a:avLst/>
          </a:prstGeom>
        </p:spPr>
      </p:pic>
      <p:pic>
        <p:nvPicPr>
          <p:cNvPr id="12" name="Рисунок 11" descr="zimaa-114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444208" y="5661248"/>
            <a:ext cx="714375" cy="714375"/>
          </a:xfrm>
          <a:prstGeom prst="rect">
            <a:avLst/>
          </a:prstGeom>
        </p:spPr>
      </p:pic>
      <p:pic>
        <p:nvPicPr>
          <p:cNvPr id="13" name="Рисунок 12" descr="zimaa-183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812360" y="6143625"/>
            <a:ext cx="714375" cy="714375"/>
          </a:xfrm>
          <a:prstGeom prst="rect">
            <a:avLst/>
          </a:prstGeom>
        </p:spPr>
      </p:pic>
      <p:pic>
        <p:nvPicPr>
          <p:cNvPr id="14" name="Рисунок 13" descr="zimaa-215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508104" y="5733256"/>
            <a:ext cx="332234" cy="332234"/>
          </a:xfrm>
          <a:prstGeom prst="rect">
            <a:avLst/>
          </a:prstGeom>
        </p:spPr>
      </p:pic>
      <p:pic>
        <p:nvPicPr>
          <p:cNvPr id="15" name="Рисунок 14" descr="zimaa-215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H="1" flipV="1">
            <a:off x="3491880" y="3645024"/>
            <a:ext cx="432048" cy="432048"/>
          </a:xfrm>
          <a:prstGeom prst="rect">
            <a:avLst/>
          </a:prstGeom>
        </p:spPr>
      </p:pic>
      <p:pic>
        <p:nvPicPr>
          <p:cNvPr id="16" name="Рисунок 15" descr="zimaa-183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652120" y="476672"/>
            <a:ext cx="714375" cy="714375"/>
          </a:xfrm>
          <a:prstGeom prst="rect">
            <a:avLst/>
          </a:prstGeom>
        </p:spPr>
      </p:pic>
      <p:pic>
        <p:nvPicPr>
          <p:cNvPr id="17" name="Рисунок 16" descr="zimaa-114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55776" y="260648"/>
            <a:ext cx="714375" cy="714375"/>
          </a:xfrm>
          <a:prstGeom prst="rect">
            <a:avLst/>
          </a:prstGeom>
        </p:spPr>
      </p:pic>
      <p:pic>
        <p:nvPicPr>
          <p:cNvPr id="18" name="Рисунок 17" descr="zimaa-183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64088" y="3429000"/>
            <a:ext cx="714375" cy="714375"/>
          </a:xfrm>
          <a:prstGeom prst="rect">
            <a:avLst/>
          </a:prstGeom>
        </p:spPr>
      </p:pic>
      <p:pic>
        <p:nvPicPr>
          <p:cNvPr id="19" name="Рисунок 18" descr="zimaa-114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172400" y="260648"/>
            <a:ext cx="714375" cy="7143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14400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 Громко мяукала кошка</a:t>
            </a:r>
          </a:p>
          <a:p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  <a:p>
            <a:endParaRPr lang="ru-RU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</a:endParaRPr>
          </a:p>
          <a:p>
            <a:r>
              <a:rPr lang="ru-RU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Медленно опустилась на деревянную скамейку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33452" y="4869160"/>
            <a:ext cx="33236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снежинка.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4797152"/>
            <a:ext cx="34006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Снежинка.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87 -0.00555 0.00208 -0.02798 0.00781 -0.03399 C 0.01754 -0.04439 0.03576 -0.04624 0.04757 -0.05087 C 0.08004 -0.06358 0.12448 -0.06012 0.15712 -0.06127 C 0.16458 -0.06197 0.17205 -0.06173 0.17934 -0.06358 C 0.18125 -0.06405 0.18229 -0.06705 0.18403 -0.06775 C 0.18924 -0.06983 0.2 -0.07191 0.2 -0.07191 C 0.20521 -0.07468 0.21059 -0.07769 0.2158 -0.08046 C 0.21788 -0.08162 0.21892 -0.08486 0.22066 -0.08671 C 0.22951 -0.09549 0.2401 -0.1022 0.2507 -0.10567 C 0.26007 -0.11815 0.27326 -0.13619 0.28559 -0.14173 C 0.29201 -0.14798 0.29792 -0.14913 0.30469 -0.15445 C 0.31163 -0.16 0.3184 -0.16578 0.32535 -0.17133 C 0.3283 -0.17364 0.3309 -0.17665 0.33333 -0.17965 C 0.33715 -0.18428 0.34445 -0.19445 0.34445 -0.19445 C 0.34757 -0.20324 0.35156 -0.21064 0.35399 -0.22012 C 0.35625 -0.22821 0.35712 -0.23746 0.36024 -0.24532 C 0.36597 -0.26012 0.36997 -0.27561 0.37292 -0.29179 C 0.3724 -0.32416 0.37413 -0.35699 0.37135 -0.38913 C 0.37083 -0.39399 0.36597 -0.39607 0.36337 -0.39954 C 0.36007 -0.4037 0.35816 -0.40948 0.35556 -0.41434 C 0.3467 -0.43121 0.3316 -0.46543 0.31736 -0.47145 C 0.30451 -0.48462 0.28837 -0.48902 0.27292 -0.4948 C 0.27135 -0.49549 0.26979 -0.49595 0.26823 -0.49688 C 0.26649 -0.49804 0.26528 -0.50035 0.26337 -0.50104 C 0.25903 -0.50289 0.23976 -0.50497 0.23802 -0.5052 C 0.19219 -0.52786 0.13941 -0.5052 0.09028 -0.51168 C 0.04809 -0.51098 0.00573 -0.51168 -0.03663 -0.5096 C -0.04323 -0.50936 -0.04913 -0.50312 -0.05555 -0.50104 C -0.05764 -0.50035 -0.06198 -0.49896 -0.06198 -0.49896 C -0.06927 -0.49249 -0.07708 -0.49064 -0.08576 -0.48832 C -0.10278 -0.47746 -0.12014 -0.47306 -0.13819 -0.46728 C -0.15104 -0.45873 -0.16684 -0.46058 -0.18108 -0.45873 C -0.19271 -0.45572 -0.20486 -0.45526 -0.21597 -0.45041 C -0.27847 -0.4511 -0.3408 -0.45041 -0.4033 -0.45249 C -0.40573 -0.45249 -0.41597 -0.45988 -0.4191 -0.46081 C -0.42274 -0.4659 -0.42587 -0.4696 -0.43021 -0.47353 C -0.43073 -0.47561 -0.43177 -0.48 -0.43177 -0.48 " pathEditMode="relative" ptsTypes="fffffffffffffffffffffffffffffffff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3 0.07888 C 0.03333 0.08952 0.03802 0.10201 0.04757 0.10617 C 0.05833 0.12051 0.07482 0.12607 0.08854 0.13347 C 0.09444 0.13671 0.10052 0.13856 0.10659 0.14156 C 0.11076 0.14365 0.11441 0.14758 0.11857 0.14943 C 0.11996 0.15012 0.13368 0.15244 0.13437 0.15267 C 0.15 0.1566 0.16406 0.16099 0.18003 0.16238 C 0.19375 0.1684 0.20521 0.17233 0.21979 0.17511 C 0.246 0.18667 0.2908 0.18366 0.31736 0.18482 C 0.32621 0.18089 0.33541 0.17696 0.34392 0.17187 C 0.34496 0.17002 0.34913 0.16446 0.34878 0.16076 C 0.34843 0.15729 0.34722 0.15429 0.34635 0.15105 C 0.346 0.14943 0.34514 0.14619 0.34514 0.14619 C 0.34427 0.13393 0.34479 0.12954 0.34027 0.12051 C 0.33836 0.08743 0.33368 0.04025 0.34514 0.00971 C 0.34618 -0.00047 0.34774 -0.00833 0.35121 -0.01735 C 0.35364 -0.03331 0.35833 -0.04951 0.35833 -0.0657 " pathEditMode="relative" ptsTypes="ffffffffffffffff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76672"/>
            <a:ext cx="66967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ЖИ                       ШИ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9936" y="1844824"/>
            <a:ext cx="209063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Е</a:t>
            </a:r>
            <a:r>
              <a:rPr lang="ru-RU" sz="4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жи</a:t>
            </a:r>
            <a:r>
              <a:rPr lang="ru-RU" sz="4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ки</a:t>
            </a:r>
          </a:p>
          <a:p>
            <a:pPr algn="ctr"/>
            <a:r>
              <a:rPr lang="ru-RU" sz="48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Лы</a:t>
            </a:r>
            <a:r>
              <a:rPr lang="ru-RU" sz="48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жи</a:t>
            </a:r>
          </a:p>
          <a:p>
            <a:pPr algn="ctr"/>
            <a:r>
              <a:rPr lang="ru-RU" sz="4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Жи</a:t>
            </a:r>
            <a:r>
              <a:rPr lang="ru-RU" sz="4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раф</a:t>
            </a:r>
            <a:endParaRPr lang="ru-RU" sz="4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1844824"/>
            <a:ext cx="294343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Ма</a:t>
            </a:r>
            <a:r>
              <a:rPr lang="ru-RU" sz="4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ш</a:t>
            </a:r>
            <a:r>
              <a:rPr lang="ru-RU" sz="48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и</a:t>
            </a:r>
            <a:r>
              <a:rPr lang="ru-RU" sz="48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на</a:t>
            </a:r>
          </a:p>
          <a:p>
            <a:pPr algn="ctr"/>
            <a:r>
              <a:rPr lang="ru-RU" sz="4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Пу</a:t>
            </a:r>
            <a:r>
              <a:rPr lang="ru-RU" sz="4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ши</a:t>
            </a:r>
            <a:r>
              <a:rPr lang="ru-RU" sz="4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нка</a:t>
            </a:r>
          </a:p>
          <a:p>
            <a:pPr algn="ctr"/>
            <a:r>
              <a:rPr lang="ru-RU" sz="48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ши</a:t>
            </a:r>
            <a:r>
              <a:rPr lang="ru-RU" sz="48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повник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5400000">
            <a:off x="-841093" y="5509075"/>
            <a:ext cx="23285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332656"/>
            <a:ext cx="88924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рядом, Воробьи, с,  человеком. живут,</a:t>
            </a:r>
            <a:endParaRPr lang="ru-RU" sz="4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1700808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Воробьи живут рядом с человеком.</a:t>
            </a:r>
            <a:endParaRPr lang="ru-RU" sz="4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2967335"/>
            <a:ext cx="88204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шиповника, очень, Ягоды, полезны.</a:t>
            </a:r>
            <a:endParaRPr lang="ru-RU" sz="4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4293096"/>
            <a:ext cx="813690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Ягоды шиповника очень полезны.</a:t>
            </a:r>
            <a:endParaRPr lang="ru-RU" sz="4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2411760" y="2276872"/>
            <a:ext cx="5760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2123728" y="4869160"/>
            <a:ext cx="5760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6bf2e_c1dd00a3_XL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4" name="Круглая лента лицом вниз 3"/>
          <p:cNvSpPr/>
          <p:nvPr/>
        </p:nvSpPr>
        <p:spPr>
          <a:xfrm>
            <a:off x="971600" y="188640"/>
            <a:ext cx="8424936" cy="1008112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rgbClr val="FFFF00"/>
                </a:solidFill>
              </a:rPr>
              <a:t>Молодцы!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0"/>
            <a:ext cx="44152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Интернет-ресурсы:</a:t>
            </a:r>
            <a:endParaRPr lang="ru-RU" sz="4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92696"/>
            <a:ext cx="9144000" cy="65556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Гномики (картинки) – </a:t>
            </a:r>
            <a:r>
              <a:rPr lang="en-US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www. Eiveinternet.ru</a:t>
            </a:r>
            <a:r>
              <a:rPr lang="ru-RU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;</a:t>
            </a:r>
            <a:r>
              <a:rPr lang="en-US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 www. Detsad196.ru</a:t>
            </a:r>
            <a:r>
              <a:rPr lang="ru-RU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;</a:t>
            </a:r>
          </a:p>
          <a:p>
            <a:r>
              <a:rPr lang="ru-RU" sz="3200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Домики (картинки) – </a:t>
            </a:r>
            <a:r>
              <a:rPr lang="en-US" sz="3200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www. </a:t>
            </a:r>
            <a:r>
              <a:rPr lang="en-US" sz="320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b</a:t>
            </a:r>
            <a:r>
              <a:rPr lang="en-US" sz="3200" cap="none" spc="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agira</a:t>
            </a:r>
            <a:r>
              <a:rPr lang="en-US" sz="3200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 0401.ya.ru</a:t>
            </a:r>
            <a:r>
              <a:rPr lang="ru-RU" sz="3200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04;</a:t>
            </a:r>
          </a:p>
          <a:p>
            <a:r>
              <a:rPr lang="ru-RU" sz="3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Шиповник (картинка) – </a:t>
            </a:r>
            <a:r>
              <a:rPr lang="en-US" sz="3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hlinkClick r:id="rId2"/>
              </a:rPr>
              <a:t>www.flystarlady.ru</a:t>
            </a:r>
            <a:r>
              <a:rPr lang="ru-RU" sz="3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;</a:t>
            </a:r>
          </a:p>
          <a:p>
            <a:r>
              <a:rPr lang="ru-RU" sz="3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Жимолость (картинка) </a:t>
            </a:r>
            <a:r>
              <a:rPr lang="en-US" sz="3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www. Nwt-story.ru</a:t>
            </a:r>
            <a:r>
              <a:rPr lang="ru-RU" sz="3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;</a:t>
            </a:r>
          </a:p>
          <a:p>
            <a:r>
              <a:rPr lang="ru-RU" sz="3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«Шиповник» (рассказ) – </a:t>
            </a:r>
            <a:r>
              <a:rPr lang="en-US" sz="3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hlinkClick r:id="rId3"/>
              </a:rPr>
              <a:t>www.klass39.ru</a:t>
            </a:r>
            <a:r>
              <a:rPr lang="ru-RU" sz="3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;</a:t>
            </a:r>
          </a:p>
          <a:p>
            <a:r>
              <a:rPr lang="ru-RU" sz="3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Цветочки (</a:t>
            </a:r>
            <a:r>
              <a:rPr lang="ru-RU" sz="320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анимашки</a:t>
            </a:r>
            <a:r>
              <a:rPr lang="ru-RU" sz="3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) – </a:t>
            </a:r>
            <a:r>
              <a:rPr lang="en-US" sz="3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SMAYLI.RU</a:t>
            </a:r>
            <a:r>
              <a:rPr lang="ru-RU" sz="3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;</a:t>
            </a:r>
          </a:p>
          <a:p>
            <a:r>
              <a:rPr lang="ru-RU" sz="3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Гномик (раскраска) – </a:t>
            </a:r>
            <a:r>
              <a:rPr lang="en-US" sz="3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tux-paint.narod.ru</a:t>
            </a:r>
            <a:r>
              <a:rPr lang="ru-RU" sz="3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;</a:t>
            </a:r>
          </a:p>
          <a:p>
            <a:r>
              <a:rPr lang="ru-RU" sz="3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Зима (картинка) – </a:t>
            </a:r>
            <a:r>
              <a:rPr lang="en-US" sz="3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scrpionse.ucoz.ru</a:t>
            </a:r>
            <a:r>
              <a:rPr lang="ru-RU" sz="3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;</a:t>
            </a:r>
          </a:p>
          <a:p>
            <a:r>
              <a:rPr lang="ru-RU" sz="3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Гномы (клипарт) – </a:t>
            </a:r>
            <a:r>
              <a:rPr lang="en-US" sz="3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blogs.mail.ru</a:t>
            </a:r>
            <a:r>
              <a:rPr lang="ru-RU" sz="3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;</a:t>
            </a:r>
          </a:p>
          <a:p>
            <a:r>
              <a:rPr lang="ru-RU" sz="3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Сказка «Как поссорились шипящие с некоторыми буквами» – В.Волина «Веселая грамматика».Москва 1995г. с.53.</a:t>
            </a:r>
            <a:endParaRPr lang="en-US" sz="32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  <a:p>
            <a:endParaRPr lang="en-US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  <a:p>
            <a:endParaRPr lang="ru-RU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1" y="836712"/>
            <a:ext cx="251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А О У    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94297" y="1844824"/>
            <a:ext cx="2645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К Т И    З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77226" y="2967335"/>
            <a:ext cx="2789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П М   К В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58922" y="836712"/>
            <a:ext cx="8963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 Я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1844824"/>
            <a:ext cx="567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Ь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5976" y="2996952"/>
            <a:ext cx="5790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Ч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36096" y="836712"/>
            <a:ext cx="737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08720"/>
            <a:ext cx="856895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Снежинка</a:t>
            </a:r>
          </a:p>
          <a:p>
            <a:r>
              <a:rPr lang="ru-RU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Лыжи                      Вершина</a:t>
            </a:r>
          </a:p>
          <a:p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                                 Шиповник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4682" y="2492896"/>
            <a:ext cx="3264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Пушистые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04084" y="980728"/>
            <a:ext cx="18437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Пужи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1684E-6 C 0.00035 0.01758 -0.00052 0.03539 0.00122 0.05297 C 0.00174 0.05922 0.00625 0.06362 0.00833 0.06917 C 0.00903 0.07125 0.00955 0.07379 0.01077 0.07541 C 0.01163 0.07657 0.0132 0.07657 0.01441 0.07703 C 0.02066 0.08536 0.03038 0.08721 0.03854 0.09161 C 0.06493 0.10595 0.06094 0.10271 0.09514 0.10595 C 0.15851 0.11798 0.22344 0.11474 0.28681 0.10271 C 0.29236 0.09947 0.29931 0.09901 0.30365 0.09322 C 0.30851 0.08675 0.30573 0.08952 0.31198 0.08513 C 0.31719 0.07588 0.32396 0.07241 0.33004 0.06431 C 0.33941 0.05182 0.34688 0.03539 0.35417 0.02082 C 0.35573 0.01249 0.36181 0.00185 0.36511 -0.00647 C 0.36754 -0.01272 0.36979 -0.0192 0.37222 -0.02567 C 0.37309 -0.02776 0.37465 -0.03215 0.37465 -0.03215 C 0.37604 -0.04349 0.38038 -0.05204 0.38316 -0.06269 C 0.38611 -0.07425 0.38854 -0.08536 0.39271 -0.09623 C 0.39393 -0.10571 0.3967 -0.11288 0.39879 -0.1219 C 0.39948 -0.12514 0.40122 -0.13162 0.40122 -0.13162 C 0.40313 -0.19963 0.40104 -0.15198 0.40365 -0.18783 C 0.40382 -0.19107 0.40452 -0.21397 0.40729 -0.21998 C 0.40903 -0.22368 0.41372 -0.2223 0.41684 -0.22322 C 0.42691 -0.22623 0.43472 -0.23433 0.44462 -0.23756 C 0.45313 -0.2452 0.46111 -0.24589 0.47101 -0.24728 C 0.4875 -0.25283 0.50469 -0.24728 0.5217 -0.24728 " pathEditMode="relative" ptsTypes="ffffffffffffffffffffffff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8441E-6 C -0.00434 -0.00856 -0.01319 -0.02013 -0.01927 -0.02568 C -0.02188 -0.02799 -0.02517 -0.02823 -0.02778 -0.03054 C -0.03941 -0.04118 -0.04392 -0.05251 -0.0566 -0.05945 C -0.05781 -0.06107 -0.05868 -0.06339 -0.06024 -0.06408 C -0.06406 -0.06593 -0.0724 -0.06732 -0.0724 -0.06732 C -0.11042 -0.06269 -0.14497 -0.0384 -0.18073 -0.02244 C -0.21545 -0.00694 -0.25451 0.00161 -0.28802 0.02243 C -0.30365 0.03215 -0.31754 0.04533 -0.33264 0.05621 C -0.3408 0.06199 -0.34965 0.06615 -0.35781 0.07217 C -0.36771 0.07957 -0.39462 0.09993 -0.40122 0.10756 C -0.4099 0.11751 -0.41736 0.1256 -0.42778 0.13162 C -0.43542 0.1418 -0.44028 0.14827 -0.45069 0.15105 C -0.45885 0.1603 -0.46181 0.16215 -0.4651 0.17511 C -0.46701 0.18297 -0.47396 0.18667 -0.4783 0.19245 C -0.48229 0.19801 -0.48559 0.20448 -0.48924 0.21027 C -0.49479 0.21906 -0.49688 0.22738 -0.50122 0.23733 C -0.50573 0.24774 -0.51215 0.25607 -0.51684 0.26625 C -0.51823 0.27712 -0.51892 0.27851 -0.52535 0.28406 C -0.52951 0.2947 -0.53681 0.3021 -0.54219 0.31158 C -0.54462 0.32107 -0.54965 0.32315 -0.55434 0.33078 C -0.56007 0.34004 -0.56719 0.34605 -0.57604 0.34998 C -0.57986 0.35369 -0.58351 0.35438 -0.58802 0.35646 C -0.59809 0.3553 -0.60816 0.35554 -0.61806 0.35322 C -0.6316 0.35022 -0.63785 0.31899 -0.64219 0.30511 C -0.64358 0.29285 -0.64566 0.28013 -0.6434 0.26787 C -0.6408 0.25445 -0.64358 0.26532 -0.64097 0.25352 C -0.64063 0.2519 -0.63976 0.2489 -0.63976 0.2489 " pathEditMode="relative" ptsTypes="fffffffffffffffffffffffffff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rigina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.jpe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084168" y="2420888"/>
            <a:ext cx="1080120" cy="1428750"/>
          </a:xfrm>
          <a:prstGeom prst="rect">
            <a:avLst/>
          </a:prstGeom>
        </p:spPr>
      </p:pic>
      <p:pic>
        <p:nvPicPr>
          <p:cNvPr id="4" name="Рисунок 3" descr="i.jpe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3888" y="2708920"/>
            <a:ext cx="933450" cy="12287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21093555">
            <a:off x="1849054" y="1429788"/>
            <a:ext cx="102143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</a:rPr>
              <a:t>ЖИ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44208" y="1340768"/>
            <a:ext cx="9797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</a:rPr>
              <a:t>ШИ</a:t>
            </a:r>
            <a:endParaRPr lang="ru-RU" sz="4000" b="1" i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1052736"/>
            <a:ext cx="1800200" cy="1800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rgbClr val="002060"/>
                </a:solidFill>
              </a:rPr>
              <a:t>Ж </a:t>
            </a:r>
            <a:r>
              <a:rPr lang="ru-RU" sz="6600" dirty="0" err="1">
                <a:solidFill>
                  <a:srgbClr val="002060"/>
                </a:solidFill>
              </a:rPr>
              <a:t>ж</a:t>
            </a:r>
            <a:endParaRPr lang="ru-RU" sz="66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3861048"/>
            <a:ext cx="1800200" cy="1800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err="1">
                <a:solidFill>
                  <a:srgbClr val="002060"/>
                </a:solidFill>
              </a:rPr>
              <a:t>Шш</a:t>
            </a:r>
            <a:endParaRPr lang="ru-RU" sz="5400" dirty="0">
              <a:solidFill>
                <a:srgbClr val="00206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203848" y="1916832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347864" y="4869160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Двойные круглые скобки 10"/>
          <p:cNvSpPr/>
          <p:nvPr/>
        </p:nvSpPr>
        <p:spPr>
          <a:xfrm>
            <a:off x="5076056" y="1124744"/>
            <a:ext cx="1224136" cy="1728192"/>
          </a:xfrm>
          <a:prstGeom prst="bracketPair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5400" dirty="0"/>
              <a:t>Ж</a:t>
            </a:r>
          </a:p>
        </p:txBody>
      </p:sp>
      <p:sp>
        <p:nvSpPr>
          <p:cNvPr id="12" name="Двойные круглые скобки 11"/>
          <p:cNvSpPr/>
          <p:nvPr/>
        </p:nvSpPr>
        <p:spPr>
          <a:xfrm>
            <a:off x="5148064" y="3861048"/>
            <a:ext cx="1224136" cy="1728192"/>
          </a:xfrm>
          <a:prstGeom prst="bracketPair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5400" dirty="0"/>
              <a:t>Ш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2123728" y="2924944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" name="Рисунок 9" descr="i.jpe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164288" y="620688"/>
            <a:ext cx="1728192" cy="2020813"/>
          </a:xfrm>
          <a:prstGeom prst="rect">
            <a:avLst/>
          </a:prstGeom>
        </p:spPr>
      </p:pic>
      <p:pic>
        <p:nvPicPr>
          <p:cNvPr id="15" name="Рисунок 14" descr="i.jpe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308303" y="3933056"/>
            <a:ext cx="1741993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9415901_09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880044" y="2365156"/>
            <a:ext cx="1383912" cy="2127688"/>
          </a:xfrm>
          <a:prstGeom prst="rect">
            <a:avLst/>
          </a:prstGeom>
        </p:spPr>
      </p:pic>
      <p:pic>
        <p:nvPicPr>
          <p:cNvPr id="4" name="Рисунок 3" descr="0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.jpe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796136" y="4509120"/>
            <a:ext cx="1352306" cy="1788790"/>
          </a:xfrm>
          <a:prstGeom prst="rect">
            <a:avLst/>
          </a:prstGeom>
        </p:spPr>
      </p:pic>
      <p:pic>
        <p:nvPicPr>
          <p:cNvPr id="7" name="Рисунок 6" descr="i.jpe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7744" y="3743484"/>
            <a:ext cx="1077466" cy="1418297"/>
          </a:xfrm>
          <a:prstGeom prst="rect">
            <a:avLst/>
          </a:prstGeom>
        </p:spPr>
      </p:pic>
      <p:pic>
        <p:nvPicPr>
          <p:cNvPr id="8" name="Рисунок 7" descr="cvetok39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043608" y="5937738"/>
            <a:ext cx="648072" cy="920262"/>
          </a:xfrm>
          <a:prstGeom prst="rect">
            <a:avLst/>
          </a:prstGeom>
        </p:spPr>
      </p:pic>
      <p:pic>
        <p:nvPicPr>
          <p:cNvPr id="9" name="Рисунок 8" descr="cvetok39.gif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51520" y="5661248"/>
            <a:ext cx="548258" cy="778526"/>
          </a:xfrm>
          <a:prstGeom prst="rect">
            <a:avLst/>
          </a:prstGeom>
        </p:spPr>
      </p:pic>
      <p:pic>
        <p:nvPicPr>
          <p:cNvPr id="10" name="Рисунок 9" descr="cvetok39.gif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187624" y="3789040"/>
            <a:ext cx="548258" cy="778526"/>
          </a:xfrm>
          <a:prstGeom prst="rect">
            <a:avLst/>
          </a:prstGeom>
        </p:spPr>
      </p:pic>
      <p:pic>
        <p:nvPicPr>
          <p:cNvPr id="11" name="Рисунок 10" descr="cvetok39.gif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644008" y="2472132"/>
            <a:ext cx="360040" cy="511257"/>
          </a:xfrm>
          <a:prstGeom prst="rect">
            <a:avLst/>
          </a:prstGeom>
        </p:spPr>
      </p:pic>
      <p:pic>
        <p:nvPicPr>
          <p:cNvPr id="12" name="Рисунок 11" descr="cvetok39.gif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427984" y="2276872"/>
            <a:ext cx="360040" cy="511257"/>
          </a:xfrm>
          <a:prstGeom prst="rect">
            <a:avLst/>
          </a:prstGeom>
        </p:spPr>
      </p:pic>
      <p:pic>
        <p:nvPicPr>
          <p:cNvPr id="14" name="Рисунок 13" descr="ANIMASHKI56.gif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 rot="11460982" flipV="1">
            <a:off x="5936051" y="3422420"/>
            <a:ext cx="760405" cy="784062"/>
          </a:xfrm>
          <a:prstGeom prst="rect">
            <a:avLst/>
          </a:prstGeom>
        </p:spPr>
      </p:pic>
      <p:pic>
        <p:nvPicPr>
          <p:cNvPr id="15" name="Рисунок 14" descr="i.jpeg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005064"/>
            <a:ext cx="1057270" cy="888107"/>
          </a:xfrm>
          <a:prstGeom prst="rect">
            <a:avLst/>
          </a:prstGeom>
        </p:spPr>
      </p:pic>
      <p:pic>
        <p:nvPicPr>
          <p:cNvPr id="16" name="Рисунок 15" descr="i.jpeg"/>
          <p:cNvPicPr>
            <a:picLocks noChangeAspect="1"/>
          </p:cNvPicPr>
          <p:nvPr/>
        </p:nvPicPr>
        <p:blipFill>
          <a:blip r:embed="rId11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3140968"/>
            <a:ext cx="628651" cy="528067"/>
          </a:xfrm>
          <a:prstGeom prst="rect">
            <a:avLst/>
          </a:prstGeom>
        </p:spPr>
      </p:pic>
      <p:pic>
        <p:nvPicPr>
          <p:cNvPr id="17" name="Рисунок 16" descr="i.jpeg"/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 rot="19788725">
            <a:off x="1655287" y="3214922"/>
            <a:ext cx="750600" cy="630504"/>
          </a:xfrm>
          <a:prstGeom prst="rect">
            <a:avLst/>
          </a:prstGeom>
        </p:spPr>
      </p:pic>
      <p:pic>
        <p:nvPicPr>
          <p:cNvPr id="18" name="Рисунок 17" descr="i.jpeg"/>
          <p:cNvPicPr>
            <a:picLocks noChangeAspect="1"/>
          </p:cNvPicPr>
          <p:nvPr/>
        </p:nvPicPr>
        <p:blipFill>
          <a:blip r:embed="rId13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 rot="19788725">
            <a:off x="2639204" y="1764978"/>
            <a:ext cx="581862" cy="488764"/>
          </a:xfrm>
          <a:prstGeom prst="rect">
            <a:avLst/>
          </a:prstGeom>
        </p:spPr>
      </p:pic>
      <p:pic>
        <p:nvPicPr>
          <p:cNvPr id="22" name="Рисунок 21" descr="i.jpeg"/>
          <p:cNvPicPr>
            <a:picLocks noChangeAspect="1"/>
          </p:cNvPicPr>
          <p:nvPr/>
        </p:nvPicPr>
        <p:blipFill>
          <a:blip r:embed="rId14" cstate="email">
            <a:clrChange>
              <a:clrFrom>
                <a:srgbClr val="7CA176"/>
              </a:clrFrom>
              <a:clrTo>
                <a:srgbClr val="7CA17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80112" y="2060848"/>
            <a:ext cx="714375" cy="53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 descr="i.jpeg"/>
          <p:cNvPicPr>
            <a:picLocks noChangeAspect="1"/>
          </p:cNvPicPr>
          <p:nvPr/>
        </p:nvPicPr>
        <p:blipFill>
          <a:blip r:embed="rId14" cstate="email">
            <a:clrChange>
              <a:clrFrom>
                <a:srgbClr val="7CA176"/>
              </a:clrFrom>
              <a:clrTo>
                <a:srgbClr val="7CA17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4088" y="2492896"/>
            <a:ext cx="714375" cy="53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 descr="i.jpeg"/>
          <p:cNvPicPr>
            <a:picLocks noChangeAspect="1"/>
          </p:cNvPicPr>
          <p:nvPr/>
        </p:nvPicPr>
        <p:blipFill>
          <a:blip r:embed="rId14" cstate="email">
            <a:clrChange>
              <a:clrFrom>
                <a:srgbClr val="7CA176"/>
              </a:clrFrom>
              <a:clrTo>
                <a:srgbClr val="7CA17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1916832"/>
            <a:ext cx="714375" cy="53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 descr="i.jpeg"/>
          <p:cNvPicPr>
            <a:picLocks noChangeAspect="1"/>
          </p:cNvPicPr>
          <p:nvPr/>
        </p:nvPicPr>
        <p:blipFill>
          <a:blip r:embed="rId14" cstate="email">
            <a:clrChange>
              <a:clrFrom>
                <a:srgbClr val="7CA176"/>
              </a:clrFrom>
              <a:clrTo>
                <a:srgbClr val="7CA17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6136" y="2420888"/>
            <a:ext cx="714375" cy="53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Рисунок 27" descr="i.jpeg"/>
          <p:cNvPicPr>
            <a:picLocks noChangeAspect="1"/>
          </p:cNvPicPr>
          <p:nvPr/>
        </p:nvPicPr>
        <p:blipFill>
          <a:blip r:embed="rId15" cstate="email">
            <a:clrChange>
              <a:clrFrom>
                <a:srgbClr val="7CA176"/>
              </a:clrFrom>
              <a:clrTo>
                <a:srgbClr val="7CA176">
                  <a:alpha val="0"/>
                </a:srgbClr>
              </a:clrTo>
            </a:clrChange>
          </a:blip>
          <a:stretch>
            <a:fillRect/>
          </a:stretch>
        </p:blipFill>
        <p:spPr>
          <a:xfrm rot="1798211">
            <a:off x="5436096" y="1844824"/>
            <a:ext cx="617936" cy="461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Рисунок 28" descr="i.jpeg"/>
          <p:cNvPicPr>
            <a:picLocks noChangeAspect="1"/>
          </p:cNvPicPr>
          <p:nvPr/>
        </p:nvPicPr>
        <p:blipFill>
          <a:blip r:embed="rId14" cstate="email">
            <a:clrChange>
              <a:clrFrom>
                <a:srgbClr val="7CA176"/>
              </a:clrFrom>
              <a:clrTo>
                <a:srgbClr val="7CA17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4168" y="1844824"/>
            <a:ext cx="714375" cy="53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Рисунок 30" descr="edaa-383.gif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5004048" y="1196752"/>
            <a:ext cx="328711" cy="317376"/>
          </a:xfrm>
          <a:prstGeom prst="rect">
            <a:avLst/>
          </a:prstGeom>
        </p:spPr>
      </p:pic>
      <p:pic>
        <p:nvPicPr>
          <p:cNvPr id="32" name="Рисунок 31" descr="edaa-383.gif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 rot="18323496">
            <a:off x="6156176" y="1484784"/>
            <a:ext cx="328711" cy="317376"/>
          </a:xfrm>
          <a:prstGeom prst="rect">
            <a:avLst/>
          </a:prstGeom>
        </p:spPr>
      </p:pic>
      <p:pic>
        <p:nvPicPr>
          <p:cNvPr id="33" name="Рисунок 32" descr="edaa-383.gif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 rot="18323496">
            <a:off x="4344166" y="1551987"/>
            <a:ext cx="328711" cy="317376"/>
          </a:xfrm>
          <a:prstGeom prst="rect">
            <a:avLst/>
          </a:prstGeom>
        </p:spPr>
      </p:pic>
      <p:pic>
        <p:nvPicPr>
          <p:cNvPr id="34" name="Рисунок 33" descr="0_3ad9b_2b414deb_S.png"/>
          <p:cNvPicPr>
            <a:picLocks noChangeAspect="1"/>
          </p:cNvPicPr>
          <p:nvPr/>
        </p:nvPicPr>
        <p:blipFill>
          <a:blip r:embed="rId17" cstate="email"/>
          <a:stretch>
            <a:fillRect/>
          </a:stretch>
        </p:blipFill>
        <p:spPr>
          <a:xfrm>
            <a:off x="899592" y="4869160"/>
            <a:ext cx="1150569" cy="836080"/>
          </a:xfrm>
          <a:prstGeom prst="rect">
            <a:avLst/>
          </a:prstGeom>
        </p:spPr>
      </p:pic>
      <p:pic>
        <p:nvPicPr>
          <p:cNvPr id="35" name="Рисунок 34" descr="0_3ad9b_2b414deb_S.png"/>
          <p:cNvPicPr>
            <a:picLocks noChangeAspect="1"/>
          </p:cNvPicPr>
          <p:nvPr/>
        </p:nvPicPr>
        <p:blipFill>
          <a:blip r:embed="rId18" cstate="email"/>
          <a:stretch>
            <a:fillRect/>
          </a:stretch>
        </p:blipFill>
        <p:spPr>
          <a:xfrm>
            <a:off x="8532440" y="4941168"/>
            <a:ext cx="755033" cy="548657"/>
          </a:xfrm>
          <a:prstGeom prst="rect">
            <a:avLst/>
          </a:prstGeom>
        </p:spPr>
      </p:pic>
      <p:pic>
        <p:nvPicPr>
          <p:cNvPr id="36" name="Рисунок 35" descr="0_3ad9b_2b414deb_S.png"/>
          <p:cNvPicPr>
            <a:picLocks noChangeAspect="1"/>
          </p:cNvPicPr>
          <p:nvPr/>
        </p:nvPicPr>
        <p:blipFill>
          <a:blip r:embed="rId18" cstate="email"/>
          <a:stretch>
            <a:fillRect/>
          </a:stretch>
        </p:blipFill>
        <p:spPr>
          <a:xfrm>
            <a:off x="4139952" y="3284984"/>
            <a:ext cx="755033" cy="548657"/>
          </a:xfrm>
          <a:prstGeom prst="rect">
            <a:avLst/>
          </a:prstGeom>
        </p:spPr>
      </p:pic>
      <p:pic>
        <p:nvPicPr>
          <p:cNvPr id="37" name="Рисунок 36" descr="0_3ad9b_2b414deb_S.png"/>
          <p:cNvPicPr>
            <a:picLocks noChangeAspect="1"/>
          </p:cNvPicPr>
          <p:nvPr/>
        </p:nvPicPr>
        <p:blipFill>
          <a:blip r:embed="rId18" cstate="email"/>
          <a:stretch>
            <a:fillRect/>
          </a:stretch>
        </p:blipFill>
        <p:spPr>
          <a:xfrm>
            <a:off x="2843808" y="3068960"/>
            <a:ext cx="755033" cy="548657"/>
          </a:xfrm>
          <a:prstGeom prst="rect">
            <a:avLst/>
          </a:prstGeom>
        </p:spPr>
      </p:pic>
      <p:pic>
        <p:nvPicPr>
          <p:cNvPr id="38" name="Рисунок 37" descr="cvetok39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100392" y="5229200"/>
            <a:ext cx="648072" cy="920262"/>
          </a:xfrm>
          <a:prstGeom prst="rect">
            <a:avLst/>
          </a:prstGeom>
        </p:spPr>
      </p:pic>
      <p:pic>
        <p:nvPicPr>
          <p:cNvPr id="43" name="Рисунок 42" descr="i.jpeg"/>
          <p:cNvPicPr>
            <a:picLocks noChangeAspect="1"/>
          </p:cNvPicPr>
          <p:nvPr/>
        </p:nvPicPr>
        <p:blipFill>
          <a:blip r:embed="rId1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59737" y="3573016"/>
            <a:ext cx="2616719" cy="1953816"/>
          </a:xfrm>
          <a:prstGeom prst="rect">
            <a:avLst/>
          </a:prstGeom>
        </p:spPr>
      </p:pic>
      <p:pic>
        <p:nvPicPr>
          <p:cNvPr id="40" name="Рисунок 39" descr="i.jpeg"/>
          <p:cNvPicPr>
            <a:picLocks noChangeAspect="1"/>
          </p:cNvPicPr>
          <p:nvPr/>
        </p:nvPicPr>
        <p:blipFill>
          <a:blip r:embed="rId20" cstate="email">
            <a:clrChange>
              <a:clrFrom>
                <a:srgbClr val="EFF6FE"/>
              </a:clrFrom>
              <a:clrTo>
                <a:srgbClr val="EFF6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092280" y="4005064"/>
            <a:ext cx="662484" cy="49073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.jpe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3717032"/>
            <a:ext cx="2088232" cy="2748795"/>
          </a:xfrm>
          <a:prstGeom prst="rect">
            <a:avLst/>
          </a:prstGeom>
        </p:spPr>
      </p:pic>
      <p:pic>
        <p:nvPicPr>
          <p:cNvPr id="4" name="Рисунок 3" descr="i.jpe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948264" y="3697884"/>
            <a:ext cx="2195736" cy="290445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764704"/>
            <a:ext cx="319741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Е</a:t>
            </a:r>
            <a:r>
              <a:rPr lang="ru-RU" sz="4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жи</a:t>
            </a:r>
            <a:r>
              <a:rPr lang="ru-RU" sz="4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к</a:t>
            </a:r>
          </a:p>
          <a:p>
            <a:r>
              <a:rPr lang="ru-RU" sz="48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жи</a:t>
            </a:r>
            <a:r>
              <a:rPr lang="ru-RU" sz="48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молость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692696"/>
            <a:ext cx="3025187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8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Ланды</a:t>
            </a:r>
            <a:r>
              <a:rPr lang="ru-RU" sz="48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ши</a:t>
            </a:r>
          </a:p>
          <a:p>
            <a:r>
              <a:rPr lang="ru-RU" sz="4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Камы</a:t>
            </a:r>
            <a:r>
              <a:rPr lang="ru-RU" sz="4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ши</a:t>
            </a:r>
          </a:p>
          <a:p>
            <a:r>
              <a:rPr lang="ru-RU" sz="4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Ш</a:t>
            </a:r>
            <a:r>
              <a:rPr lang="ru-RU" sz="48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и</a:t>
            </a:r>
            <a:r>
              <a:rPr lang="ru-RU" sz="48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повник</a:t>
            </a:r>
          </a:p>
          <a:p>
            <a:r>
              <a:rPr lang="ru-RU" sz="4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гру</a:t>
            </a:r>
            <a:r>
              <a:rPr lang="ru-RU" sz="4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ши</a:t>
            </a:r>
            <a:endParaRPr lang="ru-RU" sz="4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92696"/>
            <a:ext cx="3308919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ворож</a:t>
            </a:r>
            <a:r>
              <a:rPr lang="ru-RU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или</a:t>
            </a:r>
          </a:p>
          <a:p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тужили</a:t>
            </a:r>
          </a:p>
          <a:p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ж</a:t>
            </a:r>
            <a:r>
              <a:rPr lang="ru-RU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арили</a:t>
            </a:r>
          </a:p>
          <a:p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ужами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60032" y="692696"/>
            <a:ext cx="33057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ворошили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73666" y="1484784"/>
            <a:ext cx="2444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тушили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2276872"/>
            <a:ext cx="25603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шарили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43575" y="3140968"/>
            <a:ext cx="24192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ушами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332656"/>
            <a:ext cx="86409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/>
              <a:t>Шиповник.</a:t>
            </a:r>
          </a:p>
          <a:p>
            <a:r>
              <a:rPr lang="ru-RU" sz="4800" dirty="0"/>
              <a:t>В лесу рос _ </a:t>
            </a:r>
            <a:r>
              <a:rPr lang="ru-RU" sz="4800" dirty="0" err="1"/>
              <a:t>десный</a:t>
            </a:r>
            <a:r>
              <a:rPr lang="ru-RU" sz="4800" dirty="0"/>
              <a:t> куст. Он цвёл </a:t>
            </a:r>
            <a:r>
              <a:rPr lang="ru-RU" sz="4800" dirty="0" err="1"/>
              <a:t>боль___ми</a:t>
            </a:r>
            <a:r>
              <a:rPr lang="ru-RU" sz="4800" dirty="0"/>
              <a:t> яркими </a:t>
            </a:r>
            <a:r>
              <a:rPr lang="ru-RU" sz="4800" dirty="0" err="1"/>
              <a:t>цветами.Это</a:t>
            </a:r>
            <a:r>
              <a:rPr lang="ru-RU" sz="4800" dirty="0"/>
              <a:t> был </a:t>
            </a:r>
            <a:r>
              <a:rPr lang="ru-RU" sz="4800" dirty="0" err="1"/>
              <a:t>___повник</a:t>
            </a:r>
            <a:r>
              <a:rPr lang="ru-RU" sz="4800" dirty="0"/>
              <a:t>. </a:t>
            </a:r>
            <a:r>
              <a:rPr lang="ru-RU" sz="4800" dirty="0" err="1"/>
              <a:t>Хоро___</a:t>
            </a:r>
            <a:r>
              <a:rPr lang="ru-RU" sz="4800" dirty="0"/>
              <a:t>  </a:t>
            </a:r>
            <a:r>
              <a:rPr lang="ru-RU" sz="4800" dirty="0" err="1"/>
              <a:t>ду__</a:t>
            </a:r>
            <a:r>
              <a:rPr lang="ru-RU" sz="4800" dirty="0"/>
              <a:t> </a:t>
            </a:r>
            <a:r>
              <a:rPr lang="ru-RU" sz="4800" dirty="0" err="1"/>
              <a:t>стые</a:t>
            </a:r>
            <a:r>
              <a:rPr lang="ru-RU" sz="4800" dirty="0"/>
              <a:t> розы! Стала Маша рвать розы. А там </a:t>
            </a:r>
            <a:r>
              <a:rPr lang="ru-RU" sz="4800" dirty="0" err="1"/>
              <a:t>___пы</a:t>
            </a:r>
            <a:r>
              <a:rPr lang="ru-RU" sz="4800" dirty="0"/>
              <a:t>. У </a:t>
            </a:r>
            <a:r>
              <a:rPr lang="ru-RU" sz="4800" dirty="0" err="1"/>
              <a:t>Ма__</a:t>
            </a:r>
            <a:r>
              <a:rPr lang="ru-RU" sz="4800" dirty="0"/>
              <a:t>   заноза. Надо идти к </a:t>
            </a:r>
            <a:r>
              <a:rPr lang="ru-RU" sz="4800" dirty="0" err="1"/>
              <a:t>вра__</a:t>
            </a:r>
            <a:r>
              <a:rPr lang="ru-RU" sz="4800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1124744"/>
            <a:ext cx="77777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чу</a:t>
            </a:r>
            <a:endParaRPr lang="ru-RU" sz="4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1772816"/>
            <a:ext cx="9973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ши</a:t>
            </a:r>
            <a:endParaRPr lang="ru-RU" sz="4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2492896"/>
            <a:ext cx="9973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ши</a:t>
            </a:r>
            <a:endParaRPr lang="ru-RU" sz="4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47664" y="3212976"/>
            <a:ext cx="9973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ши</a:t>
            </a:r>
            <a:endParaRPr lang="ru-RU" sz="4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75856" y="3284984"/>
            <a:ext cx="9973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ши</a:t>
            </a:r>
            <a:endParaRPr lang="ru-RU" sz="4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87624" y="5445224"/>
            <a:ext cx="7777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чу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588224" y="4005064"/>
            <a:ext cx="11368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sz="4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ши</a:t>
            </a:r>
            <a:endParaRPr lang="ru-RU" sz="4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47664" y="4725144"/>
            <a:ext cx="9973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ши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427</Words>
  <Application>Microsoft Office PowerPoint</Application>
  <PresentationFormat>Экран (4:3)</PresentationFormat>
  <Paragraphs>95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Доктор</dc:creator>
  <cp:lastModifiedBy>natakuchina@yandex.ru</cp:lastModifiedBy>
  <cp:revision>57</cp:revision>
  <dcterms:created xsi:type="dcterms:W3CDTF">2011-12-19T14:17:31Z</dcterms:created>
  <dcterms:modified xsi:type="dcterms:W3CDTF">2020-12-19T11:19:47Z</dcterms:modified>
</cp:coreProperties>
</file>