
<file path=[Content_Types].xml><?xml version="1.0" encoding="utf-8"?>
<Types xmlns="http://schemas.openxmlformats.org/package/2006/content-types">
  <Default Extension="png" ContentType="image/png"/>
  <Default Extension="jpeg" ContentType="image/jpeg"/>
  <Default Extension="webp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7" r:id="rId10"/>
    <p:sldId id="268" r:id="rId11"/>
    <p:sldId id="264" r:id="rId12"/>
    <p:sldId id="26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524D"/>
    <a:srgbClr val="9F6C69"/>
    <a:srgbClr val="A45E4B"/>
    <a:srgbClr val="FF7C80"/>
    <a:srgbClr val="E3B7B2"/>
    <a:srgbClr val="E2C88D"/>
    <a:srgbClr val="CEA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FFA51-81AE-4DB2-AC2B-8943B6C993B3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1CDB-5AF0-404D-BB25-4F957AA08B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75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FFA51-81AE-4DB2-AC2B-8943B6C993B3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1CDB-5AF0-404D-BB25-4F957AA08B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907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FFA51-81AE-4DB2-AC2B-8943B6C993B3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1CDB-5AF0-404D-BB25-4F957AA08B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895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FFA51-81AE-4DB2-AC2B-8943B6C993B3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1CDB-5AF0-404D-BB25-4F957AA08B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457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FFA51-81AE-4DB2-AC2B-8943B6C993B3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1CDB-5AF0-404D-BB25-4F957AA08B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395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FFA51-81AE-4DB2-AC2B-8943B6C993B3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1CDB-5AF0-404D-BB25-4F957AA08B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553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FFA51-81AE-4DB2-AC2B-8943B6C993B3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1CDB-5AF0-404D-BB25-4F957AA08B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766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FFA51-81AE-4DB2-AC2B-8943B6C993B3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1CDB-5AF0-404D-BB25-4F957AA08B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552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FFA51-81AE-4DB2-AC2B-8943B6C993B3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1CDB-5AF0-404D-BB25-4F957AA08B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148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FFA51-81AE-4DB2-AC2B-8943B6C993B3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1CDB-5AF0-404D-BB25-4F957AA08B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307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FFA51-81AE-4DB2-AC2B-8943B6C993B3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61CDB-5AF0-404D-BB25-4F957AA08B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633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FFA51-81AE-4DB2-AC2B-8943B6C993B3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61CDB-5AF0-404D-BB25-4F957AA08B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webp"/><Relationship Id="rId5" Type="http://schemas.openxmlformats.org/officeDocument/2006/relationships/image" Target="../media/image11.gif"/><Relationship Id="rId10" Type="http://schemas.openxmlformats.org/officeDocument/2006/relationships/image" Target="../media/image16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70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2657062" y="225565"/>
            <a:ext cx="7225749" cy="563697"/>
          </a:xfrm>
          <a:prstGeom prst="roundRect">
            <a:avLst/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22225">
                  <a:noFill/>
                  <a:prstDash val="solid"/>
                </a:ln>
                <a:gradFill flip="none" rotWithShape="1">
                  <a:gsLst>
                    <a:gs pos="0">
                      <a:schemeClr val="accent2">
                        <a:lumMod val="5000"/>
                        <a:lumOff val="95000"/>
                      </a:schemeClr>
                    </a:gs>
                    <a:gs pos="74000">
                      <a:schemeClr val="accent2">
                        <a:lumMod val="45000"/>
                        <a:lumOff val="55000"/>
                      </a:schemeClr>
                    </a:gs>
                    <a:gs pos="83000">
                      <a:schemeClr val="accent2">
                        <a:lumMod val="45000"/>
                        <a:lumOff val="55000"/>
                      </a:schemeClr>
                    </a:gs>
                    <a:gs pos="100000">
                      <a:schemeClr val="accent2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МЕТОДИЧЕСКАЯ МАСТЕРСКАЯ</a:t>
            </a:r>
            <a:endParaRPr lang="ru-RU" sz="4000" dirty="0">
              <a:ln w="22225">
                <a:noFill/>
                <a:prstDash val="solid"/>
              </a:ln>
              <a:gradFill flip="none" rotWithShape="1">
                <a:gsLst>
                  <a:gs pos="0">
                    <a:schemeClr val="accent2">
                      <a:lumMod val="5000"/>
                      <a:lumOff val="95000"/>
                    </a:schemeClr>
                  </a:gs>
                  <a:gs pos="74000">
                    <a:schemeClr val="accent2">
                      <a:lumMod val="45000"/>
                      <a:lumOff val="55000"/>
                    </a:schemeClr>
                  </a:gs>
                  <a:gs pos="83000">
                    <a:schemeClr val="accent2">
                      <a:lumMod val="45000"/>
                      <a:lumOff val="55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33724" y="-244926"/>
            <a:ext cx="2680250" cy="20730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Скругленный прямоугольник 11"/>
          <p:cNvSpPr/>
          <p:nvPr/>
        </p:nvSpPr>
        <p:spPr>
          <a:xfrm>
            <a:off x="400594" y="2055224"/>
            <a:ext cx="8111182" cy="4423954"/>
          </a:xfrm>
          <a:prstGeom prst="roundRect">
            <a:avLst/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Воспитание нравственных качеств обучающихся на уроках </a:t>
            </a:r>
            <a:r>
              <a:rPr lang="ru-RU" sz="4400" i="1" dirty="0" smtClean="0">
                <a:ln w="0">
                  <a:noFill/>
                </a:ln>
                <a:gradFill flip="none" rotWithShape="1">
                  <a:gsLst>
                    <a:gs pos="0">
                      <a:schemeClr val="accent6">
                        <a:lumMod val="5000"/>
                        <a:lumOff val="95000"/>
                      </a:schemeClr>
                    </a:gs>
                    <a:gs pos="74000">
                      <a:schemeClr val="accent6">
                        <a:lumMod val="45000"/>
                        <a:lumOff val="55000"/>
                      </a:schemeClr>
                    </a:gs>
                    <a:gs pos="83000">
                      <a:schemeClr val="accent6">
                        <a:lumMod val="45000"/>
                        <a:lumOff val="55000"/>
                      </a:schemeClr>
                    </a:gs>
                    <a:gs pos="100000">
                      <a:schemeClr val="accent6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литературного чтения </a:t>
            </a:r>
            <a:r>
              <a:rPr lang="ru-RU" sz="32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средствами смыслового чтения</a:t>
            </a:r>
            <a:r>
              <a:rPr lang="ru-RU" sz="3200" dirty="0" smtClean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.</a:t>
            </a:r>
          </a:p>
          <a:p>
            <a:pPr algn="ctr"/>
            <a:endParaRPr lang="ru-RU" sz="3200" dirty="0">
              <a:ln w="0">
                <a:noFill/>
              </a:ln>
              <a:gradFill>
                <a:gsLst>
                  <a:gs pos="82000">
                    <a:schemeClr val="accent6">
                      <a:lumMod val="75000"/>
                    </a:schemeClr>
                  </a:gs>
                  <a:gs pos="63000">
                    <a:schemeClr val="accent6">
                      <a:lumMod val="60000"/>
                      <a:lumOff val="40000"/>
                    </a:schemeClr>
                  </a:gs>
                  <a:gs pos="95000">
                    <a:schemeClr val="accent6">
                      <a:lumMod val="50000"/>
                    </a:schemeClr>
                  </a:gs>
                  <a:gs pos="17000">
                    <a:schemeClr val="bg1"/>
                  </a:gs>
                </a:gsLst>
                <a:lin ang="5400000" scaled="1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  <a:p>
            <a:pPr algn="ctr"/>
            <a:r>
              <a:rPr lang="ru-RU" sz="2400" b="1" dirty="0" smtClean="0">
                <a:ln w="6600">
                  <a:noFill/>
                  <a:prstDash val="solid"/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Учитель начальных классов</a:t>
            </a:r>
          </a:p>
          <a:p>
            <a:pPr algn="ctr"/>
            <a:r>
              <a:rPr lang="ru-RU" sz="2400" b="1" dirty="0" smtClean="0">
                <a:ln w="6600">
                  <a:noFill/>
                  <a:prstDash val="solid"/>
                </a:ln>
                <a:gradFill>
                  <a:gsLst>
                    <a:gs pos="12000">
                      <a:schemeClr val="bg1"/>
                    </a:gs>
                    <a:gs pos="38000">
                      <a:schemeClr val="accent6">
                        <a:lumMod val="20000"/>
                        <a:lumOff val="80000"/>
                      </a:schemeClr>
                    </a:gs>
                    <a:gs pos="63000">
                      <a:schemeClr val="accent6">
                        <a:lumMod val="40000"/>
                        <a:lumOff val="60000"/>
                      </a:schemeClr>
                    </a:gs>
                    <a:gs pos="85000">
                      <a:schemeClr val="accent6">
                        <a:lumMod val="60000"/>
                        <a:lumOff val="40000"/>
                      </a:schemeClr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Кучина Наталья Евгеньевна</a:t>
            </a:r>
          </a:p>
          <a:p>
            <a:pPr algn="ctr"/>
            <a:r>
              <a:rPr lang="ru-RU" sz="2400" b="1" dirty="0" smtClean="0">
                <a:ln w="6600">
                  <a:noFill/>
                  <a:prstDash val="solid"/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МОУ СОШ № 48  г. Люберцы</a:t>
            </a:r>
            <a:endParaRPr lang="ru-RU" sz="2400" b="1" dirty="0">
              <a:ln w="6600">
                <a:noFill/>
                <a:prstDash val="solid"/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531224" y="5286103"/>
            <a:ext cx="741099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763078" y="382653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54550" y="3120887"/>
            <a:ext cx="2294719" cy="278553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90649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70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297557" y="225565"/>
            <a:ext cx="6803334" cy="563697"/>
          </a:xfrm>
          <a:prstGeom prst="roundRect">
            <a:avLst/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22225">
                  <a:noFill/>
                  <a:prstDash val="solid"/>
                </a:ln>
                <a:gradFill flip="none" rotWithShape="1">
                  <a:gsLst>
                    <a:gs pos="0">
                      <a:schemeClr val="accent2">
                        <a:lumMod val="5000"/>
                        <a:lumOff val="95000"/>
                      </a:schemeClr>
                    </a:gs>
                    <a:gs pos="74000">
                      <a:schemeClr val="accent2">
                        <a:lumMod val="45000"/>
                        <a:lumOff val="55000"/>
                      </a:schemeClr>
                    </a:gs>
                    <a:gs pos="83000">
                      <a:schemeClr val="accent2">
                        <a:lumMod val="45000"/>
                        <a:lumOff val="55000"/>
                      </a:schemeClr>
                    </a:gs>
                    <a:gs pos="100000">
                      <a:schemeClr val="accent2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ЧТЕНИЕ С ОСТАНОВКАМИ</a:t>
            </a:r>
            <a:endParaRPr lang="ru-RU" sz="4000" dirty="0">
              <a:ln w="22225">
                <a:noFill/>
                <a:prstDash val="solid"/>
              </a:ln>
              <a:gradFill flip="none" rotWithShape="1">
                <a:gsLst>
                  <a:gs pos="0">
                    <a:schemeClr val="accent2">
                      <a:lumMod val="5000"/>
                      <a:lumOff val="95000"/>
                    </a:schemeClr>
                  </a:gs>
                  <a:gs pos="74000">
                    <a:schemeClr val="accent2">
                      <a:lumMod val="45000"/>
                      <a:lumOff val="55000"/>
                    </a:schemeClr>
                  </a:gs>
                  <a:gs pos="83000">
                    <a:schemeClr val="accent2">
                      <a:lumMod val="45000"/>
                      <a:lumOff val="55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262742" y="1114696"/>
            <a:ext cx="9074332" cy="5164183"/>
          </a:xfrm>
          <a:prstGeom prst="roundRect">
            <a:avLst>
              <a:gd name="adj" fmla="val 17459"/>
            </a:avLst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i="1" dirty="0"/>
              <a:t>«Никто не  учит  маленького человека: «Будь равнодушным к людям, ломай деревья, попирай красоту, выше всего ставь свое личное… Все дело в одной, в очень важной закономерности нравственного воспитания: если человека учат добру-умело, умно, настойчиво, требовательно - в результате будет добро. Учат злу (очень редко, но бывает и так), в результате будет зло. Не учат ни добру, ни злу - все равно будет зло, потому что и человеком его надо сделать</a:t>
            </a:r>
            <a:r>
              <a:rPr lang="ru-RU" sz="2800" i="1" dirty="0" smtClean="0"/>
              <a:t>».</a:t>
            </a:r>
          </a:p>
          <a:p>
            <a:endParaRPr lang="ru-RU" i="1" dirty="0"/>
          </a:p>
          <a:p>
            <a:r>
              <a:rPr lang="ru-RU" i="1" dirty="0" smtClean="0"/>
              <a:t>   В.А. Сухомлинский</a:t>
            </a:r>
            <a:endParaRPr lang="ru-RU" dirty="0"/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0650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70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6241774" y="225565"/>
            <a:ext cx="5859117" cy="563697"/>
          </a:xfrm>
          <a:prstGeom prst="roundRect">
            <a:avLst/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22225">
                  <a:noFill/>
                  <a:prstDash val="solid"/>
                </a:ln>
                <a:gradFill flip="none" rotWithShape="1">
                  <a:gsLst>
                    <a:gs pos="0">
                      <a:schemeClr val="accent2">
                        <a:lumMod val="5000"/>
                        <a:lumOff val="95000"/>
                      </a:schemeClr>
                    </a:gs>
                    <a:gs pos="74000">
                      <a:schemeClr val="accent2">
                        <a:lumMod val="45000"/>
                        <a:lumOff val="55000"/>
                      </a:schemeClr>
                    </a:gs>
                    <a:gs pos="83000">
                      <a:schemeClr val="accent2">
                        <a:lumMod val="45000"/>
                        <a:lumOff val="55000"/>
                      </a:schemeClr>
                    </a:gs>
                    <a:gs pos="100000">
                      <a:schemeClr val="accent2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СПИСОК ЛИТЕРАТУРЫ:</a:t>
            </a:r>
            <a:endParaRPr lang="ru-RU" sz="4000" dirty="0">
              <a:ln w="22225">
                <a:noFill/>
                <a:prstDash val="solid"/>
              </a:ln>
              <a:gradFill flip="none" rotWithShape="1">
                <a:gsLst>
                  <a:gs pos="0">
                    <a:schemeClr val="accent2">
                      <a:lumMod val="5000"/>
                      <a:lumOff val="95000"/>
                    </a:schemeClr>
                  </a:gs>
                  <a:gs pos="74000">
                    <a:schemeClr val="accent2">
                      <a:lumMod val="45000"/>
                      <a:lumOff val="55000"/>
                    </a:schemeClr>
                  </a:gs>
                  <a:gs pos="83000">
                    <a:schemeClr val="accent2">
                      <a:lumMod val="45000"/>
                      <a:lumOff val="55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78905" y="1649895"/>
            <a:ext cx="8637104" cy="4373217"/>
          </a:xfrm>
          <a:prstGeom prst="roundRect">
            <a:avLst>
              <a:gd name="adj" fmla="val 17459"/>
            </a:avLst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err="1"/>
              <a:t>Буйгина</a:t>
            </a:r>
            <a:r>
              <a:rPr lang="ru-RU" sz="2400" b="1" dirty="0"/>
              <a:t> Н.В. Обучение приемам смыслового чтения на уроках литературы в  школе // Методология и практика научных исследований [Электронный ресурс]: </a:t>
            </a:r>
            <a:r>
              <a:rPr lang="ru-RU" sz="2400" b="1" u="sng" dirty="0">
                <a:solidFill>
                  <a:schemeClr val="bg1"/>
                </a:solidFill>
              </a:rPr>
              <a:t>ryail_26_03_2021_09_22_13.pdf (biysk.ru)</a:t>
            </a:r>
            <a:endParaRPr lang="ru-RU" sz="2400" b="1" dirty="0">
              <a:solidFill>
                <a:schemeClr val="bg1"/>
              </a:solidFill>
            </a:endParaRPr>
          </a:p>
          <a:p>
            <a:r>
              <a:rPr lang="ru-RU" sz="2400" dirty="0">
                <a:solidFill>
                  <a:schemeClr val="bg1"/>
                </a:solidFill>
              </a:rPr>
              <a:t> </a:t>
            </a:r>
          </a:p>
          <a:p>
            <a:r>
              <a:rPr lang="ru-RU" sz="2400" dirty="0"/>
              <a:t>Зубкова Елена Александровна//Методические аспекты формирования навыка смыслового чтения/Тамбовский район, Амурская область, [Электронный ресурс]: </a:t>
            </a:r>
            <a:r>
              <a:rPr lang="ru-RU" sz="2400" u="sng" dirty="0"/>
              <a:t>Вестник Педагога | "Методические </a:t>
            </a:r>
            <a:r>
              <a:rPr lang="ru-RU" sz="2400" u="sng" dirty="0" smtClean="0"/>
              <a:t>ас</a:t>
            </a:r>
            <a:r>
              <a:rPr lang="ru-RU" sz="2400" u="sng" dirty="0"/>
              <a:t>vestnikpedagoga.ru)</a:t>
            </a:r>
            <a:endParaRPr lang="ru-RU" sz="2400" dirty="0"/>
          </a:p>
          <a:p>
            <a:r>
              <a:rPr lang="ru-RU" sz="2400" u="sng" dirty="0" err="1" smtClean="0"/>
              <a:t>пекты</a:t>
            </a:r>
            <a:r>
              <a:rPr lang="ru-RU" sz="2400" u="sng" dirty="0" smtClean="0"/>
              <a:t> </a:t>
            </a:r>
            <a:r>
              <a:rPr lang="ru-RU" sz="2400" u="sng" dirty="0"/>
              <a:t>формирования навыка смыслового чтения" </a:t>
            </a:r>
            <a:r>
              <a:rPr lang="ru-RU" sz="2400" u="sng" dirty="0" smtClean="0"/>
              <a:t>(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3104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70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1489166" y="1649895"/>
            <a:ext cx="8961119" cy="2739225"/>
          </a:xfrm>
          <a:prstGeom prst="roundRect">
            <a:avLst>
              <a:gd name="adj" fmla="val 17459"/>
            </a:avLst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Спасибо за внимание!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161448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70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8145118" y="88282"/>
            <a:ext cx="3886200" cy="477187"/>
          </a:xfrm>
          <a:prstGeom prst="roundRect">
            <a:avLst/>
          </a:prstGeom>
          <a:solidFill>
            <a:srgbClr val="5D524D">
              <a:alpha val="87000"/>
            </a:srgb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22225">
                  <a:noFill/>
                  <a:prstDash val="solid"/>
                </a:ln>
                <a:gradFill flip="none" rotWithShape="1">
                  <a:gsLst>
                    <a:gs pos="0">
                      <a:schemeClr val="accent2">
                        <a:lumMod val="5000"/>
                        <a:lumOff val="95000"/>
                      </a:schemeClr>
                    </a:gs>
                    <a:gs pos="74000">
                      <a:schemeClr val="accent2">
                        <a:lumMod val="45000"/>
                        <a:lumOff val="55000"/>
                      </a:schemeClr>
                    </a:gs>
                    <a:gs pos="83000">
                      <a:schemeClr val="accent2">
                        <a:lumMod val="45000"/>
                        <a:lumOff val="55000"/>
                      </a:schemeClr>
                    </a:gs>
                    <a:gs pos="100000">
                      <a:schemeClr val="accent2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</a:rPr>
              <a:t>ВЫБОР ТЕМЫ</a:t>
            </a:r>
            <a:endParaRPr lang="ru-RU" sz="4000" dirty="0">
              <a:ln w="22225">
                <a:noFill/>
                <a:prstDash val="solid"/>
              </a:ln>
              <a:gradFill flip="none" rotWithShape="1">
                <a:gsLst>
                  <a:gs pos="0">
                    <a:schemeClr val="accent2">
                      <a:lumMod val="5000"/>
                      <a:lumOff val="95000"/>
                    </a:schemeClr>
                  </a:gs>
                  <a:gs pos="74000">
                    <a:schemeClr val="accent2">
                      <a:lumMod val="45000"/>
                      <a:lumOff val="55000"/>
                    </a:schemeClr>
                  </a:gs>
                  <a:gs pos="83000">
                    <a:schemeClr val="accent2">
                      <a:lumMod val="45000"/>
                      <a:lumOff val="55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531224" y="5286103"/>
            <a:ext cx="741099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763078" y="382653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00594" y="796217"/>
            <a:ext cx="3435909" cy="2314731"/>
          </a:xfrm>
          <a:prstGeom prst="roundRect">
            <a:avLst/>
          </a:prstGeom>
          <a:solidFill>
            <a:srgbClr val="5D524D">
              <a:alpha val="8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Качество образования-это не только количество знаний.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79914" y="1595606"/>
            <a:ext cx="6112564" cy="3448913"/>
          </a:xfrm>
          <a:prstGeom prst="roundRect">
            <a:avLst/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Arial Black" panose="020B0A04020102020204" pitchFamily="34" charset="0"/>
              </a:rPr>
              <a:t>Сформировать «нравственное сознание», </a:t>
            </a:r>
            <a:r>
              <a:rPr lang="ru-RU" sz="2400" dirty="0" smtClean="0">
                <a:latin typeface="Arial Black" panose="020B0A04020102020204" pitchFamily="34" charset="0"/>
              </a:rPr>
              <a:t>воспитать </a:t>
            </a:r>
            <a:r>
              <a:rPr lang="ru-RU" sz="2400" dirty="0">
                <a:latin typeface="Arial Black" panose="020B0A04020102020204" pitchFamily="34" charset="0"/>
              </a:rPr>
              <a:t>патриотические чувства, опираясь </a:t>
            </a:r>
            <a:r>
              <a:rPr lang="ru-RU" sz="2400" dirty="0" smtClean="0">
                <a:latin typeface="Arial Black" panose="020B0A04020102020204" pitchFamily="34" charset="0"/>
              </a:rPr>
              <a:t> </a:t>
            </a:r>
            <a:r>
              <a:rPr lang="ru-RU" sz="2400" dirty="0">
                <a:latin typeface="Arial Black" panose="020B0A04020102020204" pitchFamily="34" charset="0"/>
              </a:rPr>
              <a:t>на духовные и культурные достижения </a:t>
            </a:r>
            <a:r>
              <a:rPr lang="ru-RU" sz="2400" dirty="0" smtClean="0">
                <a:latin typeface="Arial Black" panose="020B0A04020102020204" pitchFamily="34" charset="0"/>
              </a:rPr>
              <a:t>народа- </a:t>
            </a:r>
            <a:r>
              <a:rPr lang="ru-RU" sz="2800" i="1" dirty="0" smtClean="0">
                <a:gradFill>
                  <a:gsLst>
                    <a:gs pos="0">
                      <a:schemeClr val="accent6">
                        <a:lumMod val="5000"/>
                        <a:lumOff val="95000"/>
                      </a:schemeClr>
                    </a:gs>
                    <a:gs pos="74000">
                      <a:schemeClr val="accent6">
                        <a:lumMod val="45000"/>
                        <a:lumOff val="55000"/>
                      </a:schemeClr>
                    </a:gs>
                    <a:gs pos="83000">
                      <a:schemeClr val="accent6">
                        <a:lumMod val="45000"/>
                        <a:lumOff val="55000"/>
                      </a:schemeClr>
                    </a:gs>
                    <a:gs pos="100000">
                      <a:schemeClr val="accent6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вот </a:t>
            </a:r>
            <a:r>
              <a:rPr lang="ru-RU" sz="2800" i="1" dirty="0">
                <a:gradFill>
                  <a:gsLst>
                    <a:gs pos="0">
                      <a:schemeClr val="accent6">
                        <a:lumMod val="5000"/>
                        <a:lumOff val="95000"/>
                      </a:schemeClr>
                    </a:gs>
                    <a:gs pos="74000">
                      <a:schemeClr val="accent6">
                        <a:lumMod val="45000"/>
                        <a:lumOff val="55000"/>
                      </a:schemeClr>
                    </a:gs>
                    <a:gs pos="83000">
                      <a:schemeClr val="accent6">
                        <a:lumMod val="45000"/>
                        <a:lumOff val="55000"/>
                      </a:schemeClr>
                    </a:gs>
                    <a:gs pos="100000">
                      <a:schemeClr val="accent6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первоочередные задачи</a:t>
            </a:r>
            <a:r>
              <a:rPr lang="ru-RU" sz="2400" dirty="0">
                <a:gradFill>
                  <a:gsLst>
                    <a:gs pos="0">
                      <a:schemeClr val="accent6">
                        <a:lumMod val="5000"/>
                        <a:lumOff val="95000"/>
                      </a:schemeClr>
                    </a:gs>
                    <a:gs pos="74000">
                      <a:schemeClr val="accent6">
                        <a:lumMod val="45000"/>
                        <a:lumOff val="55000"/>
                      </a:schemeClr>
                    </a:gs>
                    <a:gs pos="83000">
                      <a:schemeClr val="accent6">
                        <a:lumMod val="45000"/>
                        <a:lumOff val="55000"/>
                      </a:schemeClr>
                    </a:gs>
                    <a:gs pos="100000">
                      <a:schemeClr val="accent6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,</a:t>
            </a:r>
            <a:r>
              <a:rPr lang="ru-RU" sz="2400" dirty="0">
                <a:latin typeface="Arial Black" panose="020B0A04020102020204" pitchFamily="34" charset="0"/>
              </a:rPr>
              <a:t> которые стоят передо мной.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942217" y="4585063"/>
            <a:ext cx="3770812" cy="2198914"/>
          </a:xfrm>
          <a:prstGeom prst="roundRect">
            <a:avLst/>
          </a:prstGeom>
          <a:solidFill>
            <a:schemeClr val="accent6">
              <a:lumMod val="75000"/>
              <a:alpha val="8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anose="020B0A04020102020204" pitchFamily="34" charset="0"/>
              </a:rPr>
              <a:t>Русская литература - лучший инструмент </a:t>
            </a:r>
            <a:r>
              <a:rPr lang="ru-RU" sz="2400" dirty="0" smtClean="0">
                <a:latin typeface="Arial Black" panose="020B0A04020102020204" pitchFamily="34" charset="0"/>
              </a:rPr>
              <a:t>для реализации этих задач.</a:t>
            </a:r>
            <a:endParaRPr lang="ru-RU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37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70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2504661" y="3349239"/>
            <a:ext cx="8741466" cy="1090470"/>
          </a:xfrm>
          <a:prstGeom prst="roundRect">
            <a:avLst/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П</a:t>
            </a:r>
            <a:r>
              <a:rPr lang="ru-RU" sz="3200" dirty="0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ри чтении не понимают суть прочитанного.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305800" y="16455"/>
            <a:ext cx="3886200" cy="477187"/>
          </a:xfrm>
          <a:prstGeom prst="roundRect">
            <a:avLst/>
          </a:prstGeom>
          <a:solidFill>
            <a:srgbClr val="5D524D">
              <a:alpha val="87000"/>
            </a:srgb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22225">
                  <a:noFill/>
                  <a:prstDash val="solid"/>
                </a:ln>
                <a:gradFill flip="none" rotWithShape="1">
                  <a:gsLst>
                    <a:gs pos="0">
                      <a:schemeClr val="accent2">
                        <a:lumMod val="5000"/>
                        <a:lumOff val="95000"/>
                      </a:schemeClr>
                    </a:gs>
                    <a:gs pos="74000">
                      <a:schemeClr val="accent2">
                        <a:lumMod val="45000"/>
                        <a:lumOff val="55000"/>
                      </a:schemeClr>
                    </a:gs>
                    <a:gs pos="83000">
                      <a:schemeClr val="accent2">
                        <a:lumMod val="45000"/>
                        <a:lumOff val="55000"/>
                      </a:schemeClr>
                    </a:gs>
                    <a:gs pos="100000">
                      <a:schemeClr val="accent2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</a:rPr>
              <a:t>ПРОБЛЕМА</a:t>
            </a:r>
            <a:endParaRPr lang="ru-RU" sz="4000" dirty="0">
              <a:ln w="22225">
                <a:noFill/>
                <a:prstDash val="solid"/>
              </a:ln>
              <a:gradFill flip="none" rotWithShape="1">
                <a:gsLst>
                  <a:gs pos="0">
                    <a:schemeClr val="accent2">
                      <a:lumMod val="5000"/>
                      <a:lumOff val="95000"/>
                    </a:schemeClr>
                  </a:gs>
                  <a:gs pos="74000">
                    <a:schemeClr val="accent2">
                      <a:lumMod val="45000"/>
                      <a:lumOff val="55000"/>
                    </a:schemeClr>
                  </a:gs>
                  <a:gs pos="83000">
                    <a:schemeClr val="accent2">
                      <a:lumMod val="45000"/>
                      <a:lumOff val="55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04661" y="1767845"/>
            <a:ext cx="8741466" cy="1175651"/>
          </a:xfrm>
          <a:prstGeom prst="roundRect">
            <a:avLst/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Нет мотивации для чтения, но читать приходится.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6226" y="5491130"/>
            <a:ext cx="11161644" cy="1090470"/>
          </a:xfrm>
          <a:prstGeom prst="roundRect">
            <a:avLst/>
          </a:prstGeom>
          <a:solidFill>
            <a:schemeClr val="accent6">
              <a:lumMod val="75000"/>
              <a:alpha val="8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Какое же здесь нравственное воспитание через русскую литературу?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5724" y="896140"/>
            <a:ext cx="3863011" cy="581213"/>
          </a:xfrm>
          <a:prstGeom prst="roundRect">
            <a:avLst/>
          </a:prstGeom>
          <a:solidFill>
            <a:srgbClr val="5D524D">
              <a:alpha val="8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У учащихся: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305800" y="0"/>
            <a:ext cx="3886200" cy="477187"/>
          </a:xfrm>
          <a:prstGeom prst="roundRect">
            <a:avLst/>
          </a:prstGeom>
          <a:solidFill>
            <a:srgbClr val="5D524D">
              <a:alpha val="87000"/>
            </a:srgb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22225">
                  <a:noFill/>
                  <a:prstDash val="solid"/>
                </a:ln>
                <a:gradFill flip="none" rotWithShape="1">
                  <a:gsLst>
                    <a:gs pos="0">
                      <a:schemeClr val="accent2">
                        <a:lumMod val="5000"/>
                        <a:lumOff val="95000"/>
                      </a:schemeClr>
                    </a:gs>
                    <a:gs pos="74000">
                      <a:schemeClr val="accent2">
                        <a:lumMod val="45000"/>
                        <a:lumOff val="55000"/>
                      </a:schemeClr>
                    </a:gs>
                    <a:gs pos="83000">
                      <a:schemeClr val="accent2">
                        <a:lumMod val="45000"/>
                        <a:lumOff val="55000"/>
                      </a:schemeClr>
                    </a:gs>
                    <a:gs pos="100000">
                      <a:schemeClr val="accent2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</a:rPr>
              <a:t>ПРОБЛЕМА</a:t>
            </a:r>
            <a:endParaRPr lang="ru-RU" sz="4000" dirty="0">
              <a:ln w="22225">
                <a:noFill/>
                <a:prstDash val="solid"/>
              </a:ln>
              <a:gradFill flip="none" rotWithShape="1">
                <a:gsLst>
                  <a:gs pos="0">
                    <a:schemeClr val="accent2">
                      <a:lumMod val="5000"/>
                      <a:lumOff val="95000"/>
                    </a:schemeClr>
                  </a:gs>
                  <a:gs pos="74000">
                    <a:schemeClr val="accent2">
                      <a:lumMod val="45000"/>
                      <a:lumOff val="55000"/>
                    </a:schemeClr>
                  </a:gs>
                  <a:gs pos="83000">
                    <a:schemeClr val="accent2">
                      <a:lumMod val="45000"/>
                      <a:lumOff val="55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739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70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217714" y="1374434"/>
            <a:ext cx="6844937" cy="951323"/>
          </a:xfrm>
          <a:prstGeom prst="roundRect">
            <a:avLst/>
          </a:prstGeom>
          <a:solidFill>
            <a:schemeClr val="accent6">
              <a:lumMod val="75000"/>
              <a:alpha val="8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Переосмысление подходов в обучении. Цели: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658637" y="146052"/>
            <a:ext cx="3442254" cy="563697"/>
          </a:xfrm>
          <a:prstGeom prst="roundRect">
            <a:avLst/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22225">
                  <a:noFill/>
                  <a:prstDash val="solid"/>
                </a:ln>
                <a:gradFill flip="none" rotWithShape="1">
                  <a:gsLst>
                    <a:gs pos="0">
                      <a:schemeClr val="accent2">
                        <a:lumMod val="5000"/>
                        <a:lumOff val="95000"/>
                      </a:schemeClr>
                    </a:gs>
                    <a:gs pos="74000">
                      <a:schemeClr val="accent2">
                        <a:lumMod val="45000"/>
                        <a:lumOff val="55000"/>
                      </a:schemeClr>
                    </a:gs>
                    <a:gs pos="83000">
                      <a:schemeClr val="accent2">
                        <a:lumMod val="45000"/>
                        <a:lumOff val="55000"/>
                      </a:schemeClr>
                    </a:gs>
                    <a:gs pos="100000">
                      <a:schemeClr val="accent2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Поиск</a:t>
            </a:r>
            <a:endParaRPr lang="ru-RU" sz="4000" dirty="0">
              <a:ln w="22225">
                <a:noFill/>
                <a:prstDash val="solid"/>
              </a:ln>
              <a:gradFill flip="none" rotWithShape="1">
                <a:gsLst>
                  <a:gs pos="0">
                    <a:schemeClr val="accent2">
                      <a:lumMod val="5000"/>
                      <a:lumOff val="95000"/>
                    </a:schemeClr>
                  </a:gs>
                  <a:gs pos="74000">
                    <a:schemeClr val="accent2">
                      <a:lumMod val="45000"/>
                      <a:lumOff val="55000"/>
                    </a:schemeClr>
                  </a:gs>
                  <a:gs pos="83000">
                    <a:schemeClr val="accent2">
                      <a:lumMod val="45000"/>
                      <a:lumOff val="55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598543" y="2749347"/>
            <a:ext cx="6574734" cy="951323"/>
          </a:xfrm>
          <a:prstGeom prst="roundRect">
            <a:avLst/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Вовлечь ребенка в процесс чтения.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481468" y="4124260"/>
            <a:ext cx="6574734" cy="951323"/>
          </a:xfrm>
          <a:prstGeom prst="roundRect">
            <a:avLst/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Вовлечь в процесс осмысления.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319671" y="5198166"/>
            <a:ext cx="7782338" cy="1421296"/>
          </a:xfrm>
          <a:prstGeom prst="roundRect">
            <a:avLst/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Показать связь художественного произведения с жизнью.</a:t>
            </a:r>
          </a:p>
        </p:txBody>
      </p:sp>
    </p:spTree>
    <p:extLst>
      <p:ext uri="{BB962C8B-B14F-4D97-AF65-F5344CB8AC3E}">
        <p14:creationId xmlns:p14="http://schemas.microsoft.com/office/powerpoint/2010/main" val="316144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70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0" y="1165712"/>
            <a:ext cx="7235687" cy="1269375"/>
          </a:xfrm>
          <a:prstGeom prst="roundRect">
            <a:avLst/>
          </a:prstGeom>
          <a:solidFill>
            <a:schemeClr val="accent6">
              <a:lumMod val="75000"/>
              <a:alpha val="8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Технология формирования смыслового чтения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802216" y="244206"/>
            <a:ext cx="4298675" cy="563697"/>
          </a:xfrm>
          <a:prstGeom prst="roundRect">
            <a:avLst/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22225">
                  <a:noFill/>
                  <a:prstDash val="solid"/>
                </a:ln>
                <a:gradFill flip="none" rotWithShape="1">
                  <a:gsLst>
                    <a:gs pos="0">
                      <a:schemeClr val="accent2">
                        <a:lumMod val="5000"/>
                        <a:lumOff val="95000"/>
                      </a:schemeClr>
                    </a:gs>
                    <a:gs pos="74000">
                      <a:schemeClr val="accent2">
                        <a:lumMod val="45000"/>
                        <a:lumOff val="55000"/>
                      </a:schemeClr>
                    </a:gs>
                    <a:gs pos="83000">
                      <a:schemeClr val="accent2">
                        <a:lumMod val="45000"/>
                        <a:lumOff val="55000"/>
                      </a:schemeClr>
                    </a:gs>
                    <a:gs pos="100000">
                      <a:schemeClr val="accent2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РЕШЕНИЕ</a:t>
            </a:r>
            <a:endParaRPr lang="ru-RU" sz="4000" dirty="0">
              <a:ln w="22225">
                <a:noFill/>
                <a:prstDash val="solid"/>
              </a:ln>
              <a:gradFill flip="none" rotWithShape="1">
                <a:gsLst>
                  <a:gs pos="0">
                    <a:schemeClr val="accent2">
                      <a:lumMod val="5000"/>
                      <a:lumOff val="95000"/>
                    </a:schemeClr>
                  </a:gs>
                  <a:gs pos="74000">
                    <a:schemeClr val="accent2">
                      <a:lumMod val="45000"/>
                      <a:lumOff val="55000"/>
                    </a:schemeClr>
                  </a:gs>
                  <a:gs pos="83000">
                    <a:schemeClr val="accent2">
                      <a:lumMod val="45000"/>
                      <a:lumOff val="55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8673" y="4899637"/>
            <a:ext cx="2971423" cy="16412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67417" y="4902531"/>
            <a:ext cx="2465158" cy="163837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70065" y="4930767"/>
            <a:ext cx="2539455" cy="161014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00798" y="4691270"/>
            <a:ext cx="3513024" cy="184963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0" name="Овал 19"/>
          <p:cNvSpPr/>
          <p:nvPr/>
        </p:nvSpPr>
        <p:spPr>
          <a:xfrm>
            <a:off x="1544542" y="4930766"/>
            <a:ext cx="45719" cy="2872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42929" y="4025827"/>
            <a:ext cx="2673960" cy="260139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" name="Скругленный прямоугольник 6"/>
          <p:cNvSpPr/>
          <p:nvPr/>
        </p:nvSpPr>
        <p:spPr>
          <a:xfrm>
            <a:off x="2579204" y="2792896"/>
            <a:ext cx="9521687" cy="1763019"/>
          </a:xfrm>
          <a:prstGeom prst="roundRect">
            <a:avLst/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Смысловое чтение- это такое </a:t>
            </a:r>
            <a:r>
              <a:rPr lang="ru-RU" sz="3200" i="1" dirty="0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gradFill>
                  <a:gsLst>
                    <a:gs pos="12000">
                      <a:schemeClr val="bg1"/>
                    </a:gs>
                    <a:gs pos="38000">
                      <a:schemeClr val="accent6">
                        <a:lumMod val="20000"/>
                        <a:lumOff val="80000"/>
                      </a:schemeClr>
                    </a:gs>
                    <a:gs pos="63000">
                      <a:schemeClr val="accent6">
                        <a:lumMod val="40000"/>
                        <a:lumOff val="60000"/>
                      </a:schemeClr>
                    </a:gs>
                    <a:gs pos="85000">
                      <a:schemeClr val="accent6">
                        <a:lumMod val="60000"/>
                        <a:lumOff val="40000"/>
                      </a:schemeClr>
                    </a:gs>
                  </a:gsLst>
                  <a:lin ang="5400000" scaled="1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КАЧЕСТВО ЧТЕНИЯ</a:t>
            </a:r>
            <a:r>
              <a:rPr lang="ru-RU" sz="3200" dirty="0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, при котором достигается понимание любого текста.</a:t>
            </a:r>
          </a:p>
        </p:txBody>
      </p:sp>
    </p:spTree>
    <p:extLst>
      <p:ext uri="{BB962C8B-B14F-4D97-AF65-F5344CB8AC3E}">
        <p14:creationId xmlns:p14="http://schemas.microsoft.com/office/powerpoint/2010/main" val="90598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70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168427" y="112451"/>
            <a:ext cx="4368248" cy="563697"/>
          </a:xfrm>
          <a:prstGeom prst="roundRect">
            <a:avLst/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22225">
                  <a:noFill/>
                  <a:prstDash val="solid"/>
                </a:ln>
                <a:gradFill flip="none" rotWithShape="1">
                  <a:gsLst>
                    <a:gs pos="0">
                      <a:schemeClr val="accent2">
                        <a:lumMod val="5000"/>
                        <a:lumOff val="95000"/>
                      </a:schemeClr>
                    </a:gs>
                    <a:gs pos="74000">
                      <a:schemeClr val="accent2">
                        <a:lumMod val="45000"/>
                        <a:lumOff val="55000"/>
                      </a:schemeClr>
                    </a:gs>
                    <a:gs pos="83000">
                      <a:schemeClr val="accent2">
                        <a:lumMod val="45000"/>
                        <a:lumOff val="55000"/>
                      </a:schemeClr>
                    </a:gs>
                    <a:gs pos="100000">
                      <a:schemeClr val="accent2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ИСТОРИЯ</a:t>
            </a:r>
            <a:endParaRPr lang="ru-RU" sz="4000" dirty="0">
              <a:ln w="22225">
                <a:noFill/>
                <a:prstDash val="solid"/>
              </a:ln>
              <a:gradFill flip="none" rotWithShape="1">
                <a:gsLst>
                  <a:gs pos="0">
                    <a:schemeClr val="accent2">
                      <a:lumMod val="5000"/>
                      <a:lumOff val="95000"/>
                    </a:schemeClr>
                  </a:gs>
                  <a:gs pos="74000">
                    <a:schemeClr val="accent2">
                      <a:lumMod val="45000"/>
                      <a:lumOff val="55000"/>
                    </a:schemeClr>
                  </a:gs>
                  <a:gs pos="83000">
                    <a:schemeClr val="accent2">
                      <a:lumMod val="45000"/>
                      <a:lumOff val="55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9708" y="207964"/>
            <a:ext cx="2205295" cy="24656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3153" y="2980935"/>
            <a:ext cx="1937243" cy="224933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31087" y="4263807"/>
            <a:ext cx="2242930" cy="22328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Скругленный прямоугольник 10"/>
          <p:cNvSpPr/>
          <p:nvPr/>
        </p:nvSpPr>
        <p:spPr>
          <a:xfrm>
            <a:off x="7976979" y="4887424"/>
            <a:ext cx="3408293" cy="685684"/>
          </a:xfrm>
          <a:prstGeom prst="roundRect">
            <a:avLst/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Всеслав Гаврилович Горецкий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61537" y="495822"/>
            <a:ext cx="1679713" cy="20058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4" name="Скругленный прямоугольник 13"/>
          <p:cNvSpPr/>
          <p:nvPr/>
        </p:nvSpPr>
        <p:spPr>
          <a:xfrm>
            <a:off x="7732643" y="2298020"/>
            <a:ext cx="3742082" cy="685684"/>
          </a:xfrm>
          <a:prstGeom prst="roundRect">
            <a:avLst/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Людмила Александровна </a:t>
            </a:r>
            <a:r>
              <a:rPr lang="ru-RU" dirty="0" err="1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Мосунова</a:t>
            </a:r>
            <a:endParaRPr lang="ru-RU" dirty="0" smtClean="0">
              <a:ln w="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56818" y="2845937"/>
            <a:ext cx="2155133" cy="231498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6" name="Скругленный прямоугольник 15"/>
          <p:cNvSpPr/>
          <p:nvPr/>
        </p:nvSpPr>
        <p:spPr>
          <a:xfrm>
            <a:off x="4648405" y="6172316"/>
            <a:ext cx="3408293" cy="685684"/>
          </a:xfrm>
          <a:prstGeom prst="roundRect">
            <a:avLst/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Людмила Федоровна Климанова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19708" y="2158872"/>
            <a:ext cx="3742082" cy="685684"/>
          </a:xfrm>
          <a:prstGeom prst="roundRect">
            <a:avLst/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Константин Дмитриевич Ушинский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51039" y="4818084"/>
            <a:ext cx="3742082" cy="685684"/>
          </a:xfrm>
          <a:prstGeom prst="roundRect">
            <a:avLst/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Наталья Николаевна </a:t>
            </a:r>
            <a:r>
              <a:rPr lang="ru-RU" dirty="0" err="1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Светловская</a:t>
            </a:r>
            <a:endParaRPr lang="ru-RU" dirty="0" smtClean="0">
              <a:ln w="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1790" y="870156"/>
            <a:ext cx="2154501" cy="161587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72461" y="2130429"/>
            <a:ext cx="2312441" cy="173433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28681" y="886419"/>
            <a:ext cx="2209861" cy="1238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66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70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6957391" y="225565"/>
            <a:ext cx="5143500" cy="563697"/>
          </a:xfrm>
          <a:prstGeom prst="roundRect">
            <a:avLst/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22225">
                  <a:noFill/>
                  <a:prstDash val="solid"/>
                </a:ln>
                <a:gradFill flip="none" rotWithShape="1">
                  <a:gsLst>
                    <a:gs pos="0">
                      <a:schemeClr val="accent2">
                        <a:lumMod val="5000"/>
                        <a:lumOff val="95000"/>
                      </a:schemeClr>
                    </a:gs>
                    <a:gs pos="74000">
                      <a:schemeClr val="accent2">
                        <a:lumMod val="45000"/>
                        <a:lumOff val="55000"/>
                      </a:schemeClr>
                    </a:gs>
                    <a:gs pos="83000">
                      <a:schemeClr val="accent2">
                        <a:lumMod val="45000"/>
                        <a:lumOff val="55000"/>
                      </a:schemeClr>
                    </a:gs>
                    <a:gs pos="100000">
                      <a:schemeClr val="accent2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ЧУДО-ТЕХНОЛОГИЯ</a:t>
            </a:r>
            <a:endParaRPr lang="ru-RU" sz="4000" dirty="0">
              <a:ln w="22225">
                <a:noFill/>
                <a:prstDash val="solid"/>
              </a:ln>
              <a:gradFill flip="none" rotWithShape="1">
                <a:gsLst>
                  <a:gs pos="0">
                    <a:schemeClr val="accent2">
                      <a:lumMod val="5000"/>
                      <a:lumOff val="95000"/>
                    </a:schemeClr>
                  </a:gs>
                  <a:gs pos="74000">
                    <a:schemeClr val="accent2">
                      <a:lumMod val="45000"/>
                      <a:lumOff val="55000"/>
                    </a:schemeClr>
                  </a:gs>
                  <a:gs pos="83000">
                    <a:schemeClr val="accent2">
                      <a:lumMod val="45000"/>
                      <a:lumOff val="55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981122" y="1649896"/>
            <a:ext cx="4119769" cy="5019259"/>
          </a:xfrm>
          <a:prstGeom prst="roundRect">
            <a:avLst>
              <a:gd name="adj" fmla="val 14846"/>
            </a:avLst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 smtClean="0">
              <a:ln w="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  <a:p>
            <a:r>
              <a:rPr lang="ru-RU" b="1" dirty="0" smtClean="0">
                <a:gradFill>
                  <a:gsLst>
                    <a:gs pos="12000">
                      <a:schemeClr val="bg1"/>
                    </a:gs>
                    <a:gs pos="38000">
                      <a:schemeClr val="accent6">
                        <a:lumMod val="20000"/>
                        <a:lumOff val="80000"/>
                      </a:schemeClr>
                    </a:gs>
                    <a:gs pos="63000">
                      <a:schemeClr val="accent6">
                        <a:lumMod val="40000"/>
                        <a:lumOff val="60000"/>
                      </a:schemeClr>
                    </a:gs>
                    <a:gs pos="85000">
                      <a:schemeClr val="accent6">
                        <a:lumMod val="60000"/>
                        <a:lumOff val="40000"/>
                      </a:schemeClr>
                    </a:gs>
                  </a:gsLst>
                  <a:lin ang="5400000" scaled="1"/>
                </a:gradFill>
              </a:rPr>
              <a:t>I этап. Работа с текстом до чтения </a:t>
            </a:r>
            <a:r>
              <a:rPr lang="ru-RU" b="1" dirty="0" smtClean="0"/>
              <a:t>(</a:t>
            </a:r>
            <a:r>
              <a:rPr lang="ru-RU" dirty="0" smtClean="0"/>
              <a:t>«Мозговой штурм», «Глоссарий», «Ориентиры предвосхищения», «Батарея вопросов»).</a:t>
            </a:r>
          </a:p>
          <a:p>
            <a:endParaRPr lang="ru-RU" dirty="0" smtClean="0"/>
          </a:p>
          <a:p>
            <a:r>
              <a:rPr lang="ru-RU" b="1" dirty="0" smtClean="0">
                <a:gradFill>
                  <a:gsLst>
                    <a:gs pos="12000">
                      <a:schemeClr val="bg1"/>
                    </a:gs>
                    <a:gs pos="38000">
                      <a:schemeClr val="accent6">
                        <a:lumMod val="20000"/>
                        <a:lumOff val="80000"/>
                      </a:schemeClr>
                    </a:gs>
                    <a:gs pos="63000">
                      <a:schemeClr val="accent6">
                        <a:lumMod val="40000"/>
                        <a:lumOff val="60000"/>
                      </a:schemeClr>
                    </a:gs>
                    <a:gs pos="85000">
                      <a:schemeClr val="accent6">
                        <a:lumMod val="60000"/>
                        <a:lumOff val="40000"/>
                      </a:schemeClr>
                    </a:gs>
                  </a:gsLst>
                  <a:lin ang="5400000" scaled="1"/>
                </a:gradFill>
              </a:rPr>
              <a:t>II этап. Работа с текстом во время чтения </a:t>
            </a:r>
            <a:r>
              <a:rPr lang="ru-RU" b="1" dirty="0" smtClean="0"/>
              <a:t>(</a:t>
            </a:r>
            <a:r>
              <a:rPr lang="ru-RU" dirty="0" smtClean="0"/>
              <a:t>«Чтение в кружок», «Чтение  с остановками», «Чтение про себя с пометками» и т.д.</a:t>
            </a:r>
            <a:r>
              <a:rPr lang="en-US" dirty="0" smtClean="0"/>
              <a:t>)</a:t>
            </a:r>
            <a:endParaRPr lang="ru-RU" dirty="0" smtClean="0"/>
          </a:p>
          <a:p>
            <a:endParaRPr lang="ru-RU" dirty="0" smtClean="0"/>
          </a:p>
          <a:p>
            <a:r>
              <a:rPr lang="ru-RU" b="1" dirty="0" smtClean="0">
                <a:gradFill>
                  <a:gsLst>
                    <a:gs pos="12000">
                      <a:schemeClr val="bg1"/>
                    </a:gs>
                    <a:gs pos="38000">
                      <a:schemeClr val="accent6">
                        <a:lumMod val="20000"/>
                        <a:lumOff val="80000"/>
                      </a:schemeClr>
                    </a:gs>
                    <a:gs pos="63000">
                      <a:schemeClr val="accent6">
                        <a:lumMod val="40000"/>
                        <a:lumOff val="60000"/>
                      </a:schemeClr>
                    </a:gs>
                    <a:gs pos="85000">
                      <a:schemeClr val="accent6">
                        <a:lumMod val="60000"/>
                        <a:lumOff val="40000"/>
                      </a:schemeClr>
                    </a:gs>
                  </a:gsLst>
                  <a:lin ang="5400000" scaled="1"/>
                </a:gradFill>
              </a:rPr>
              <a:t>III этап. Работа с текстом после чтения </a:t>
            </a:r>
            <a:r>
              <a:rPr lang="ru-RU" b="1" dirty="0" smtClean="0"/>
              <a:t>(</a:t>
            </a:r>
            <a:r>
              <a:rPr lang="ru-RU" dirty="0" smtClean="0"/>
              <a:t>«</a:t>
            </a:r>
            <a:r>
              <a:rPr lang="ru-RU" dirty="0"/>
              <a:t>Верные-неверные утверждения», «Ромашка </a:t>
            </a:r>
            <a:r>
              <a:rPr lang="ru-RU" dirty="0" err="1"/>
              <a:t>Блума</a:t>
            </a:r>
            <a:r>
              <a:rPr lang="ru-RU" dirty="0"/>
              <a:t>», «Тонкие и толстые вопросы», «Цепочка вопросов</a:t>
            </a:r>
            <a:r>
              <a:rPr lang="ru-RU" dirty="0" smtClean="0"/>
              <a:t>»).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pPr algn="ctr"/>
            <a:endParaRPr lang="ru-RU" sz="3200" dirty="0" smtClean="0">
              <a:ln w="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68356" y="1649896"/>
            <a:ext cx="7513982" cy="5019260"/>
          </a:xfrm>
          <a:prstGeom prst="roundRect">
            <a:avLst>
              <a:gd name="adj" fmla="val 17459"/>
            </a:avLst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ru-RU" sz="2400" dirty="0" smtClean="0"/>
          </a:p>
          <a:p>
            <a:pPr marL="457200" lvl="0" indent="-457200">
              <a:buClr>
                <a:srgbClr val="92D050"/>
              </a:buClr>
              <a:buFont typeface="+mj-lt"/>
              <a:buAutoNum type="arabicPeriod"/>
            </a:pPr>
            <a:r>
              <a:rPr lang="ru-RU" sz="2400" dirty="0" smtClean="0"/>
              <a:t>Поиск </a:t>
            </a:r>
            <a:r>
              <a:rPr lang="ru-RU" sz="2400" dirty="0" smtClean="0">
                <a:gradFill>
                  <a:gsLst>
                    <a:gs pos="12000">
                      <a:schemeClr val="bg1"/>
                    </a:gs>
                    <a:gs pos="38000">
                      <a:schemeClr val="accent6">
                        <a:lumMod val="20000"/>
                        <a:lumOff val="80000"/>
                      </a:schemeClr>
                    </a:gs>
                    <a:gs pos="63000">
                      <a:schemeClr val="accent6">
                        <a:lumMod val="40000"/>
                        <a:lumOff val="60000"/>
                      </a:schemeClr>
                    </a:gs>
                    <a:gs pos="85000">
                      <a:schemeClr val="accent6">
                        <a:lumMod val="75000"/>
                      </a:schemeClr>
                    </a:gs>
                  </a:gsLst>
                  <a:lin ang="16200000" scaled="1"/>
                </a:gradFill>
              </a:rPr>
              <a:t>ключевых</a:t>
            </a:r>
            <a:r>
              <a:rPr lang="ru-RU" sz="2400" dirty="0" smtClean="0"/>
              <a:t> слов.</a:t>
            </a:r>
          </a:p>
          <a:p>
            <a:pPr marL="457200" indent="-457200">
              <a:buClr>
                <a:srgbClr val="92D050"/>
              </a:buClr>
              <a:buFont typeface="+mj-lt"/>
              <a:buAutoNum type="arabicPeriod"/>
            </a:pPr>
            <a:r>
              <a:rPr lang="ru-RU" sz="2400" dirty="0" smtClean="0"/>
              <a:t>Определение </a:t>
            </a:r>
            <a:r>
              <a:rPr lang="ru-RU" sz="2400" dirty="0" smtClean="0">
                <a:gradFill>
                  <a:gsLst>
                    <a:gs pos="12000">
                      <a:schemeClr val="bg1"/>
                    </a:gs>
                    <a:gs pos="38000">
                      <a:schemeClr val="accent6">
                        <a:lumMod val="20000"/>
                        <a:lumOff val="80000"/>
                      </a:schemeClr>
                    </a:gs>
                    <a:gs pos="63000">
                      <a:schemeClr val="accent6">
                        <a:lumMod val="40000"/>
                        <a:lumOff val="60000"/>
                      </a:schemeClr>
                    </a:gs>
                    <a:gs pos="85000">
                      <a:schemeClr val="accent6">
                        <a:lumMod val="75000"/>
                      </a:schemeClr>
                    </a:gs>
                  </a:gsLst>
                  <a:lin ang="16200000" scaled="1"/>
                </a:gradFill>
              </a:rPr>
              <a:t>последовательности</a:t>
            </a:r>
            <a:r>
              <a:rPr lang="ru-RU" sz="2400" dirty="0" smtClean="0"/>
              <a:t> событий в тексте.</a:t>
            </a:r>
            <a:endParaRPr lang="en-US" sz="2400" dirty="0" smtClean="0"/>
          </a:p>
          <a:p>
            <a:pPr marL="457200" indent="-457200">
              <a:buClr>
                <a:srgbClr val="92D050"/>
              </a:buClr>
              <a:buFont typeface="+mj-lt"/>
              <a:buAutoNum type="arabicPeriod"/>
            </a:pPr>
            <a:r>
              <a:rPr lang="ru-RU" sz="2400" dirty="0" smtClean="0"/>
              <a:t> </a:t>
            </a:r>
            <a:r>
              <a:rPr lang="ru-RU" sz="2400" dirty="0"/>
              <a:t>Нахождение нужной информации в </a:t>
            </a:r>
            <a:r>
              <a:rPr lang="ru-RU" sz="2400" dirty="0">
                <a:gradFill>
                  <a:gsLst>
                    <a:gs pos="12000">
                      <a:schemeClr val="bg1"/>
                    </a:gs>
                    <a:gs pos="38000">
                      <a:schemeClr val="accent6">
                        <a:lumMod val="20000"/>
                        <a:lumOff val="80000"/>
                      </a:schemeClr>
                    </a:gs>
                    <a:gs pos="63000">
                      <a:schemeClr val="accent6">
                        <a:lumMod val="40000"/>
                        <a:lumOff val="60000"/>
                      </a:schemeClr>
                    </a:gs>
                    <a:gs pos="85000">
                      <a:schemeClr val="accent6">
                        <a:lumMod val="75000"/>
                      </a:schemeClr>
                    </a:gs>
                  </a:gsLst>
                  <a:lin ang="16200000" scaled="1"/>
                </a:gradFill>
              </a:rPr>
              <a:t>словарях</a:t>
            </a:r>
            <a:r>
              <a:rPr lang="ru-RU" sz="2400" dirty="0"/>
              <a:t>, применение </a:t>
            </a:r>
            <a:r>
              <a:rPr lang="ru-RU" sz="2400" dirty="0">
                <a:gradFill>
                  <a:gsLst>
                    <a:gs pos="12000">
                      <a:schemeClr val="bg1"/>
                    </a:gs>
                    <a:gs pos="38000">
                      <a:schemeClr val="accent6">
                        <a:lumMod val="20000"/>
                        <a:lumOff val="80000"/>
                      </a:schemeClr>
                    </a:gs>
                    <a:gs pos="63000">
                      <a:schemeClr val="accent6">
                        <a:lumMod val="40000"/>
                        <a:lumOff val="60000"/>
                      </a:schemeClr>
                    </a:gs>
                    <a:gs pos="85000">
                      <a:schemeClr val="accent6">
                        <a:lumMod val="75000"/>
                      </a:schemeClr>
                    </a:gs>
                  </a:gsLst>
                  <a:lin ang="16200000" scaled="1"/>
                </a:gradFill>
              </a:rPr>
              <a:t>языковой догадки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pPr marL="457200" indent="-457200">
              <a:buClr>
                <a:srgbClr val="92D050"/>
              </a:buClr>
              <a:buFont typeface="+mj-lt"/>
              <a:buAutoNum type="arabicPeriod"/>
            </a:pPr>
            <a:r>
              <a:rPr lang="ru-RU" sz="2400" dirty="0">
                <a:gradFill>
                  <a:gsLst>
                    <a:gs pos="12000">
                      <a:schemeClr val="bg1"/>
                    </a:gs>
                    <a:gs pos="38000">
                      <a:schemeClr val="accent6">
                        <a:lumMod val="20000"/>
                        <a:lumOff val="80000"/>
                      </a:schemeClr>
                    </a:gs>
                    <a:gs pos="63000">
                      <a:schemeClr val="accent6">
                        <a:lumMod val="40000"/>
                        <a:lumOff val="60000"/>
                      </a:schemeClr>
                    </a:gs>
                    <a:gs pos="85000">
                      <a:schemeClr val="accent6">
                        <a:lumMod val="75000"/>
                      </a:schemeClr>
                    </a:gs>
                  </a:gsLst>
                  <a:lin ang="16200000" scaled="1"/>
                </a:gradFill>
              </a:rPr>
              <a:t>Ответы</a:t>
            </a:r>
            <a:r>
              <a:rPr lang="ru-RU" sz="2400" dirty="0"/>
              <a:t> на поставленные вопросы</a:t>
            </a:r>
            <a:r>
              <a:rPr lang="ru-RU" sz="2400" dirty="0" smtClean="0"/>
              <a:t>.</a:t>
            </a:r>
          </a:p>
          <a:p>
            <a:pPr marL="457200" lvl="0" indent="-457200">
              <a:buClr>
                <a:srgbClr val="92D050"/>
              </a:buClr>
              <a:buFont typeface="+mj-lt"/>
              <a:buAutoNum type="arabicPeriod"/>
            </a:pPr>
            <a:r>
              <a:rPr lang="ru-RU" sz="2400" dirty="0" smtClean="0"/>
              <a:t>Формулирование простых </a:t>
            </a:r>
            <a:r>
              <a:rPr lang="ru-RU" sz="2400" dirty="0" smtClean="0">
                <a:gradFill>
                  <a:gsLst>
                    <a:gs pos="12000">
                      <a:schemeClr val="bg1"/>
                    </a:gs>
                    <a:gs pos="38000">
                      <a:schemeClr val="accent6">
                        <a:lumMod val="20000"/>
                        <a:lumOff val="80000"/>
                      </a:schemeClr>
                    </a:gs>
                    <a:gs pos="63000">
                      <a:schemeClr val="accent6">
                        <a:lumMod val="40000"/>
                        <a:lumOff val="60000"/>
                      </a:schemeClr>
                    </a:gs>
                    <a:gs pos="85000">
                      <a:schemeClr val="accent6">
                        <a:lumMod val="75000"/>
                      </a:schemeClr>
                    </a:gs>
                  </a:gsLst>
                  <a:lin ang="16200000" scaled="1"/>
                </a:gradFill>
              </a:rPr>
              <a:t>выводов.</a:t>
            </a:r>
          </a:p>
          <a:p>
            <a:pPr marL="457200" lvl="0" indent="-457200">
              <a:buClr>
                <a:srgbClr val="92D050"/>
              </a:buClr>
              <a:buFont typeface="+mj-lt"/>
              <a:buAutoNum type="arabicPeriod"/>
            </a:pPr>
            <a:r>
              <a:rPr lang="ru-RU" sz="2400" dirty="0" smtClean="0"/>
              <a:t>Сопоставление </a:t>
            </a:r>
            <a:r>
              <a:rPr lang="ru-RU" sz="2400" dirty="0" smtClean="0">
                <a:gradFill>
                  <a:gsLst>
                    <a:gs pos="12000">
                      <a:schemeClr val="bg1"/>
                    </a:gs>
                    <a:gs pos="38000">
                      <a:schemeClr val="accent6">
                        <a:lumMod val="20000"/>
                        <a:lumOff val="80000"/>
                      </a:schemeClr>
                    </a:gs>
                    <a:gs pos="63000">
                      <a:schemeClr val="accent6">
                        <a:lumMod val="40000"/>
                        <a:lumOff val="60000"/>
                      </a:schemeClr>
                    </a:gs>
                    <a:gs pos="85000">
                      <a:schemeClr val="accent6">
                        <a:lumMod val="75000"/>
                      </a:schemeClr>
                    </a:gs>
                  </a:gsLst>
                  <a:lin ang="16200000" scaled="1"/>
                </a:gradFill>
              </a:rPr>
              <a:t>иллюстраций</a:t>
            </a:r>
            <a:r>
              <a:rPr lang="ru-RU" sz="2400" dirty="0" smtClean="0"/>
              <a:t> с текстом.</a:t>
            </a:r>
          </a:p>
          <a:p>
            <a:pPr marL="457200" lvl="0" indent="-457200">
              <a:buClr>
                <a:srgbClr val="92D050"/>
              </a:buClr>
              <a:buFont typeface="+mj-lt"/>
              <a:buAutoNum type="arabicPeriod"/>
            </a:pPr>
            <a:r>
              <a:rPr lang="ru-RU" sz="2400" dirty="0" smtClean="0"/>
              <a:t>Умение доказывать </a:t>
            </a:r>
            <a:r>
              <a:rPr lang="ru-RU" sz="2400" dirty="0" smtClean="0">
                <a:gradFill>
                  <a:gsLst>
                    <a:gs pos="12000">
                      <a:schemeClr val="bg1"/>
                    </a:gs>
                    <a:gs pos="38000">
                      <a:schemeClr val="accent6">
                        <a:lumMod val="20000"/>
                        <a:lumOff val="80000"/>
                      </a:schemeClr>
                    </a:gs>
                    <a:gs pos="63000">
                      <a:schemeClr val="accent6">
                        <a:lumMod val="40000"/>
                        <a:lumOff val="60000"/>
                      </a:schemeClr>
                    </a:gs>
                    <a:gs pos="85000">
                      <a:schemeClr val="accent6">
                        <a:lumMod val="75000"/>
                      </a:schemeClr>
                    </a:gs>
                  </a:gsLst>
                  <a:lin ang="16200000" scaled="1"/>
                </a:gradFill>
              </a:rPr>
              <a:t>свою точку зрения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pPr marL="457200" indent="-457200">
              <a:buClr>
                <a:srgbClr val="92D050"/>
              </a:buClr>
              <a:buFont typeface="+mj-lt"/>
              <a:buAutoNum type="arabicPeriod"/>
            </a:pPr>
            <a:r>
              <a:rPr lang="ru-RU" sz="2400" dirty="0"/>
              <a:t>Объяснение различных </a:t>
            </a:r>
            <a:r>
              <a:rPr lang="ru-RU" sz="2400" dirty="0">
                <a:gradFill>
                  <a:gsLst>
                    <a:gs pos="12000">
                      <a:schemeClr val="bg1"/>
                    </a:gs>
                    <a:gs pos="38000">
                      <a:schemeClr val="accent6">
                        <a:lumMod val="20000"/>
                        <a:lumOff val="80000"/>
                      </a:schemeClr>
                    </a:gs>
                    <a:gs pos="63000">
                      <a:schemeClr val="accent6">
                        <a:lumMod val="40000"/>
                        <a:lumOff val="60000"/>
                      </a:schemeClr>
                    </a:gs>
                    <a:gs pos="85000">
                      <a:schemeClr val="accent6">
                        <a:lumMod val="75000"/>
                      </a:schemeClr>
                    </a:gs>
                  </a:gsLst>
                  <a:lin ang="16200000" scaled="1"/>
                </a:gradFill>
              </a:rPr>
              <a:t>ситуаций</a:t>
            </a:r>
            <a:r>
              <a:rPr lang="ru-RU" sz="2400" dirty="0"/>
              <a:t> с помощью прочитанного текста</a:t>
            </a:r>
            <a:r>
              <a:rPr lang="ru-RU" sz="2400" dirty="0" smtClean="0"/>
              <a:t>.</a:t>
            </a:r>
          </a:p>
          <a:p>
            <a:pPr marL="457200" lvl="0" indent="-457200">
              <a:buClr>
                <a:srgbClr val="92D050"/>
              </a:buClr>
              <a:buFont typeface="+mj-lt"/>
              <a:buAutoNum type="arabicPeriod"/>
            </a:pPr>
            <a:r>
              <a:rPr lang="ru-RU" sz="2400" dirty="0" smtClean="0"/>
              <a:t>Сопоставление названия </a:t>
            </a:r>
            <a:r>
              <a:rPr lang="ru-RU" sz="2400" dirty="0" smtClean="0">
                <a:gradFill>
                  <a:gsLst>
                    <a:gs pos="12000">
                      <a:schemeClr val="bg1"/>
                    </a:gs>
                    <a:gs pos="38000">
                      <a:schemeClr val="accent6">
                        <a:lumMod val="20000"/>
                        <a:lumOff val="80000"/>
                      </a:schemeClr>
                    </a:gs>
                    <a:gs pos="63000">
                      <a:schemeClr val="accent6">
                        <a:lumMod val="40000"/>
                        <a:lumOff val="60000"/>
                      </a:schemeClr>
                    </a:gs>
                    <a:gs pos="85000">
                      <a:schemeClr val="accent6">
                        <a:lumMod val="75000"/>
                      </a:schemeClr>
                    </a:gs>
                  </a:gsLst>
                  <a:lin ang="16200000" scaled="1"/>
                </a:gradFill>
              </a:rPr>
              <a:t>географического объекта, упомянутого в тексте</a:t>
            </a:r>
            <a:r>
              <a:rPr lang="ru-RU" sz="2400" dirty="0" smtClean="0"/>
              <a:t>, с картой.</a:t>
            </a:r>
          </a:p>
          <a:p>
            <a:pPr lvl="0">
              <a:buClr>
                <a:srgbClr val="92D050"/>
              </a:buClr>
            </a:pPr>
            <a:endParaRPr lang="ru-RU" sz="24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68356" y="934277"/>
            <a:ext cx="3841887" cy="506896"/>
          </a:xfrm>
          <a:prstGeom prst="roundRect">
            <a:avLst/>
          </a:prstGeom>
          <a:solidFill>
            <a:schemeClr val="accent6">
              <a:lumMod val="60000"/>
              <a:lumOff val="40000"/>
              <a:alpha val="8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Приемы: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981122" y="966131"/>
            <a:ext cx="3841887" cy="506896"/>
          </a:xfrm>
          <a:prstGeom prst="roundRect">
            <a:avLst/>
          </a:prstGeom>
          <a:solidFill>
            <a:schemeClr val="accent6">
              <a:lumMod val="60000"/>
              <a:lumOff val="40000"/>
              <a:alpha val="8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Этапы:</a:t>
            </a:r>
          </a:p>
        </p:txBody>
      </p:sp>
    </p:spTree>
    <p:extLst>
      <p:ext uri="{BB962C8B-B14F-4D97-AF65-F5344CB8AC3E}">
        <p14:creationId xmlns:p14="http://schemas.microsoft.com/office/powerpoint/2010/main" val="37159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70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297557" y="225565"/>
            <a:ext cx="6803334" cy="563697"/>
          </a:xfrm>
          <a:prstGeom prst="roundRect">
            <a:avLst/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22225">
                  <a:noFill/>
                  <a:prstDash val="solid"/>
                </a:ln>
                <a:gradFill flip="none" rotWithShape="1">
                  <a:gsLst>
                    <a:gs pos="0">
                      <a:schemeClr val="accent2">
                        <a:lumMod val="5000"/>
                        <a:lumOff val="95000"/>
                      </a:schemeClr>
                    </a:gs>
                    <a:gs pos="74000">
                      <a:schemeClr val="accent2">
                        <a:lumMod val="45000"/>
                        <a:lumOff val="55000"/>
                      </a:schemeClr>
                    </a:gs>
                    <a:gs pos="83000">
                      <a:schemeClr val="accent2">
                        <a:lumMod val="45000"/>
                        <a:lumOff val="55000"/>
                      </a:schemeClr>
                    </a:gs>
                    <a:gs pos="100000">
                      <a:schemeClr val="accent2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ЧТЕНИЕ С ОСТАНОВКАМИ</a:t>
            </a:r>
            <a:endParaRPr lang="ru-RU" sz="4000" dirty="0">
              <a:ln w="22225">
                <a:noFill/>
                <a:prstDash val="solid"/>
              </a:ln>
              <a:gradFill flip="none" rotWithShape="1">
                <a:gsLst>
                  <a:gs pos="0">
                    <a:schemeClr val="accent2">
                      <a:lumMod val="5000"/>
                      <a:lumOff val="95000"/>
                    </a:schemeClr>
                  </a:gs>
                  <a:gs pos="74000">
                    <a:schemeClr val="accent2">
                      <a:lumMod val="45000"/>
                      <a:lumOff val="55000"/>
                    </a:schemeClr>
                  </a:gs>
                  <a:gs pos="83000">
                    <a:schemeClr val="accent2">
                      <a:lumMod val="45000"/>
                      <a:lumOff val="55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815548" y="4040778"/>
            <a:ext cx="10376452" cy="2595153"/>
          </a:xfrm>
          <a:prstGeom prst="roundRect">
            <a:avLst>
              <a:gd name="adj" fmla="val 14846"/>
            </a:avLst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ru-RU" sz="24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Умение </a:t>
            </a:r>
            <a:r>
              <a:rPr lang="ru-RU" sz="2000" dirty="0"/>
              <a:t>определять </a:t>
            </a:r>
            <a:r>
              <a:rPr lang="ru-RU" sz="2000" dirty="0" smtClean="0"/>
              <a:t>тему</a:t>
            </a:r>
            <a:r>
              <a:rPr lang="ru-RU" sz="2000" dirty="0"/>
              <a:t> </a:t>
            </a:r>
            <a:r>
              <a:rPr lang="ru-RU" sz="2000" dirty="0" smtClean="0"/>
              <a:t>произведения.</a:t>
            </a:r>
            <a:endParaRPr lang="ru-RU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Умение прогнозировать содержание по ключевым </a:t>
            </a:r>
            <a:r>
              <a:rPr lang="ru-RU" sz="2000" dirty="0" smtClean="0"/>
              <a:t>словам.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Развитие воображения.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Умение выражать свои мысли, высказывать свою точку зрения.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Умение слушать одноклассников, уважительно относится к чужому мнению.</a:t>
            </a:r>
            <a:endParaRPr lang="ru-RU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Умение анализировать правильность/неправильность своих и чужих </a:t>
            </a:r>
            <a:r>
              <a:rPr lang="ru-RU" sz="2000" dirty="0" smtClean="0"/>
              <a:t>поступков.</a:t>
            </a:r>
            <a:endParaRPr lang="ru-RU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Умение </a:t>
            </a:r>
            <a:r>
              <a:rPr lang="en-US" sz="2000" dirty="0" smtClean="0"/>
              <a:t> </a:t>
            </a:r>
            <a:r>
              <a:rPr lang="ru-RU" sz="2000" dirty="0" smtClean="0"/>
              <a:t>различать нравственные и безнравственные поступки в литературе и в жизни.</a:t>
            </a:r>
            <a:endParaRPr lang="ru-R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 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78905" y="1649896"/>
            <a:ext cx="8637104" cy="1311965"/>
          </a:xfrm>
          <a:prstGeom prst="roundRect">
            <a:avLst>
              <a:gd name="adj" fmla="val 17459"/>
            </a:avLst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ru-RU" sz="2400" b="1" dirty="0" smtClean="0"/>
          </a:p>
          <a:p>
            <a:pPr lvl="0"/>
            <a:r>
              <a:rPr lang="ru-RU" sz="2400" b="1" dirty="0" smtClean="0"/>
              <a:t>контролировать </a:t>
            </a:r>
            <a:r>
              <a:rPr lang="ru-RU" sz="2400" b="1" dirty="0"/>
              <a:t>осмысление текста при чтении, связать </a:t>
            </a:r>
            <a:r>
              <a:rPr lang="ru-RU" sz="2400" b="1" dirty="0" smtClean="0"/>
              <a:t>происходящее в литературном  произведении  с реальной </a:t>
            </a:r>
            <a:r>
              <a:rPr lang="ru-RU" sz="2400" b="1" dirty="0"/>
              <a:t>жизнью.</a:t>
            </a:r>
            <a:r>
              <a:rPr lang="ru-RU" dirty="0"/>
              <a:t/>
            </a:r>
            <a:br>
              <a:rPr lang="ru-RU" dirty="0"/>
            </a:br>
            <a:endParaRPr lang="ru-RU" sz="24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68356" y="934277"/>
            <a:ext cx="3841887" cy="506896"/>
          </a:xfrm>
          <a:prstGeom prst="roundRect">
            <a:avLst/>
          </a:prstGeom>
          <a:solidFill>
            <a:schemeClr val="accent6">
              <a:lumMod val="60000"/>
              <a:lumOff val="40000"/>
              <a:alpha val="8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ЦЕЛЬ: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758247" y="3170584"/>
            <a:ext cx="6256682" cy="755373"/>
          </a:xfrm>
          <a:prstGeom prst="roundRect">
            <a:avLst/>
          </a:prstGeom>
          <a:solidFill>
            <a:schemeClr val="accent6">
              <a:lumMod val="60000"/>
              <a:lumOff val="40000"/>
              <a:alpha val="8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n w="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Ожидаемые результаты:</a:t>
            </a:r>
          </a:p>
        </p:txBody>
      </p:sp>
    </p:spTree>
    <p:extLst>
      <p:ext uri="{BB962C8B-B14F-4D97-AF65-F5344CB8AC3E}">
        <p14:creationId xmlns:p14="http://schemas.microsoft.com/office/powerpoint/2010/main" val="81923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70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297557" y="225565"/>
            <a:ext cx="6803334" cy="563697"/>
          </a:xfrm>
          <a:prstGeom prst="roundRect">
            <a:avLst/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22225">
                  <a:noFill/>
                  <a:prstDash val="solid"/>
                </a:ln>
                <a:gradFill flip="none" rotWithShape="1">
                  <a:gsLst>
                    <a:gs pos="0">
                      <a:schemeClr val="accent2">
                        <a:lumMod val="5000"/>
                        <a:lumOff val="95000"/>
                      </a:schemeClr>
                    </a:gs>
                    <a:gs pos="74000">
                      <a:schemeClr val="accent2">
                        <a:lumMod val="45000"/>
                        <a:lumOff val="55000"/>
                      </a:schemeClr>
                    </a:gs>
                    <a:gs pos="83000">
                      <a:schemeClr val="accent2">
                        <a:lumMod val="45000"/>
                        <a:lumOff val="55000"/>
                      </a:schemeClr>
                    </a:gs>
                    <a:gs pos="100000">
                      <a:schemeClr val="accent2">
                        <a:lumMod val="30000"/>
                        <a:lumOff val="70000"/>
                      </a:scheme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ЧТЕНИЕ С ОСТАНОВКАМИ</a:t>
            </a:r>
            <a:endParaRPr lang="ru-RU" sz="4000" dirty="0">
              <a:ln w="22225">
                <a:noFill/>
                <a:prstDash val="solid"/>
              </a:ln>
              <a:gradFill flip="none" rotWithShape="1">
                <a:gsLst>
                  <a:gs pos="0">
                    <a:schemeClr val="accent2">
                      <a:lumMod val="5000"/>
                      <a:lumOff val="95000"/>
                    </a:schemeClr>
                  </a:gs>
                  <a:gs pos="74000">
                    <a:schemeClr val="accent2">
                      <a:lumMod val="45000"/>
                      <a:lumOff val="55000"/>
                    </a:schemeClr>
                  </a:gs>
                  <a:gs pos="83000">
                    <a:schemeClr val="accent2">
                      <a:lumMod val="45000"/>
                      <a:lumOff val="55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815548" y="4040778"/>
            <a:ext cx="10376452" cy="2595153"/>
          </a:xfrm>
          <a:prstGeom prst="roundRect">
            <a:avLst>
              <a:gd name="adj" fmla="val 14846"/>
            </a:avLst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/>
              <a:t>Задавая вопросы, мы постепенно подводим учащихся к самостоятельному формулированию основного замысла произведения, наталкиваем ребенка на мысль о последствиях некоторых поступков.</a:t>
            </a:r>
          </a:p>
          <a:p>
            <a:r>
              <a:rPr lang="ru-RU"/>
              <a:t>Не каждый текст подойдет для данного приёма. Желательно подобрать текст, главная мысль которого не ясна с самого начала, она как бы лежит между строк. Педагог должен заранее продумать, где делать остановки и на чем акцентировать внимание учащихся. </a:t>
            </a:r>
          </a:p>
          <a:p>
            <a:r>
              <a:rPr lang="ru-RU"/>
              <a:t>После прочтения текста в качестве контроля полученного результата можно использовать любой послетекстовый прием.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2120" y="905691"/>
            <a:ext cx="8637104" cy="2516778"/>
          </a:xfrm>
          <a:prstGeom prst="roundRect">
            <a:avLst>
              <a:gd name="adj" fmla="val 17459"/>
            </a:avLst>
          </a:prstGeom>
          <a:solidFill>
            <a:srgbClr val="5D524D">
              <a:alpha val="8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Учитель предлагает работать с текстом следующим образом: "Мы будем читать текст с остановками, во время которых вам будут задаваться вопросы». Вопросы могут быть направлены на проверку понимания, а также – на прогноз содержания последующего отрывка, а также на сопоставление жизненной ситуации и ситуации в тексте.</a:t>
            </a:r>
            <a:br>
              <a:rPr lang="ru-RU" dirty="0"/>
            </a:br>
            <a:r>
              <a:rPr lang="ru-RU" dirty="0"/>
              <a:t>Этот прием я покажу в своем выступлении на уроке на этапе получения новых знаний.</a:t>
            </a:r>
          </a:p>
        </p:txBody>
      </p:sp>
    </p:spTree>
    <p:extLst>
      <p:ext uri="{BB962C8B-B14F-4D97-AF65-F5344CB8AC3E}">
        <p14:creationId xmlns:p14="http://schemas.microsoft.com/office/powerpoint/2010/main" val="426194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</TotalTime>
  <Words>709</Words>
  <Application>Microsoft Office PowerPoint</Application>
  <PresentationFormat>Широкоэкранный</PresentationFormat>
  <Paragraphs>80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Саюф</dc:creator>
  <cp:lastModifiedBy>Саюф</cp:lastModifiedBy>
  <cp:revision>57</cp:revision>
  <dcterms:created xsi:type="dcterms:W3CDTF">2022-11-20T09:27:34Z</dcterms:created>
  <dcterms:modified xsi:type="dcterms:W3CDTF">2023-05-07T13:30:29Z</dcterms:modified>
</cp:coreProperties>
</file>